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
  </p:notesMasterIdLst>
  <p:sldIdLst>
    <p:sldId id="278" r:id="rId2"/>
    <p:sldId id="279" r:id="rId3"/>
    <p:sldId id="280" r:id="rId4"/>
    <p:sldId id="270" r:id="rId5"/>
    <p:sldId id="271" r:id="rId6"/>
    <p:sldId id="272" r:id="rId7"/>
    <p:sldId id="273" r:id="rId8"/>
    <p:sldId id="274" r:id="rId9"/>
    <p:sldId id="265" r:id="rId10"/>
    <p:sldId id="275" r:id="rId11"/>
    <p:sldId id="276" r:id="rId12"/>
    <p:sldId id="277" r:id="rId1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4" d="100"/>
          <a:sy n="54" d="100"/>
        </p:scale>
        <p:origin x="27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CDDA9-98E3-49B5-96E3-66D09A58B8F9}" type="datetimeFigureOut">
              <a:rPr kumimoji="1" lang="ja-JP" altLang="en-US" smtClean="0"/>
              <a:t>2025/2/4</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1B3660-A49C-4764-A944-17724250A6AE}" type="slidenum">
              <a:rPr kumimoji="1" lang="ja-JP" altLang="en-US" smtClean="0"/>
              <a:t>‹#›</a:t>
            </a:fld>
            <a:endParaRPr kumimoji="1" lang="ja-JP" altLang="en-US"/>
          </a:p>
        </p:txBody>
      </p:sp>
    </p:spTree>
    <p:extLst>
      <p:ext uri="{BB962C8B-B14F-4D97-AF65-F5344CB8AC3E}">
        <p14:creationId xmlns:p14="http://schemas.microsoft.com/office/powerpoint/2010/main" val="9711644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22B31CD-DC12-43F5-A37B-C84D4C114FB2}" type="slidenum">
              <a:rPr kumimoji="1" lang="ja-JP" altLang="en-US" smtClean="0"/>
              <a:t>2</a:t>
            </a:fld>
            <a:endParaRPr kumimoji="1" lang="ja-JP" altLang="en-US"/>
          </a:p>
        </p:txBody>
      </p:sp>
    </p:spTree>
    <p:extLst>
      <p:ext uri="{BB962C8B-B14F-4D97-AF65-F5344CB8AC3E}">
        <p14:creationId xmlns:p14="http://schemas.microsoft.com/office/powerpoint/2010/main" val="3570455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5C6CD5-7343-45DF-9FD4-4BEF8FE26815}" type="slidenum">
              <a:rPr kumimoji="1" lang="ja-JP" altLang="en-US" smtClean="0"/>
              <a:t>10</a:t>
            </a:fld>
            <a:endParaRPr kumimoji="1" lang="ja-JP" altLang="en-US"/>
          </a:p>
        </p:txBody>
      </p:sp>
    </p:spTree>
    <p:extLst>
      <p:ext uri="{BB962C8B-B14F-4D97-AF65-F5344CB8AC3E}">
        <p14:creationId xmlns:p14="http://schemas.microsoft.com/office/powerpoint/2010/main" val="186948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65C6CD5-7343-45DF-9FD4-4BEF8FE26815}" type="slidenum">
              <a:rPr kumimoji="1" lang="ja-JP" altLang="en-US" smtClean="0"/>
              <a:t>11</a:t>
            </a:fld>
            <a:endParaRPr kumimoji="1" lang="ja-JP" altLang="en-US"/>
          </a:p>
        </p:txBody>
      </p:sp>
    </p:spTree>
    <p:extLst>
      <p:ext uri="{BB962C8B-B14F-4D97-AF65-F5344CB8AC3E}">
        <p14:creationId xmlns:p14="http://schemas.microsoft.com/office/powerpoint/2010/main" val="1869488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667F68F-5CA5-4E2D-8698-F6664FA71D71}" type="datetimeFigureOut">
              <a:rPr kumimoji="1" lang="ja-JP" altLang="en-US" smtClean="0"/>
              <a:t>2025/2/4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600701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67F68F-5CA5-4E2D-8698-F6664FA71D71}" type="datetimeFigureOut">
              <a:rPr kumimoji="1" lang="ja-JP" altLang="en-US" smtClean="0"/>
              <a:t>2025/2/4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1511065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67F68F-5CA5-4E2D-8698-F6664FA71D71}" type="datetimeFigureOut">
              <a:rPr kumimoji="1" lang="ja-JP" altLang="en-US" smtClean="0"/>
              <a:t>2025/2/4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1566354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67F68F-5CA5-4E2D-8698-F6664FA71D71}" type="datetimeFigureOut">
              <a:rPr kumimoji="1" lang="ja-JP" altLang="en-US" smtClean="0"/>
              <a:t>2025/2/4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237982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667F68F-5CA5-4E2D-8698-F6664FA71D71}" type="datetimeFigureOut">
              <a:rPr kumimoji="1" lang="ja-JP" altLang="en-US" smtClean="0"/>
              <a:t>2025/2/4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1602013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667F68F-5CA5-4E2D-8698-F6664FA71D71}" type="datetimeFigureOut">
              <a:rPr kumimoji="1" lang="ja-JP" altLang="en-US" smtClean="0"/>
              <a:t>2025/2/4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886885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667F68F-5CA5-4E2D-8698-F6664FA71D71}" type="datetimeFigureOut">
              <a:rPr kumimoji="1" lang="ja-JP" altLang="en-US" smtClean="0"/>
              <a:t>2025/2/4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3741211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667F68F-5CA5-4E2D-8698-F6664FA71D71}" type="datetimeFigureOut">
              <a:rPr kumimoji="1" lang="ja-JP" altLang="en-US" smtClean="0"/>
              <a:t>2025/2/4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3480235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7F68F-5CA5-4E2D-8698-F6664FA71D71}" type="datetimeFigureOut">
              <a:rPr kumimoji="1" lang="ja-JP" altLang="en-US" smtClean="0"/>
              <a:t>2025/2/4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335122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67F68F-5CA5-4E2D-8698-F6664FA71D71}" type="datetimeFigureOut">
              <a:rPr kumimoji="1" lang="ja-JP" altLang="en-US" smtClean="0"/>
              <a:t>2025/2/4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221069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67F68F-5CA5-4E2D-8698-F6664FA71D71}" type="datetimeFigureOut">
              <a:rPr kumimoji="1" lang="ja-JP" altLang="en-US" smtClean="0"/>
              <a:t>2025/2/4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76282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4667F68F-5CA5-4E2D-8698-F6664FA71D71}" type="datetimeFigureOut">
              <a:rPr kumimoji="1" lang="ja-JP" altLang="en-US" smtClean="0"/>
              <a:t>2025/2/4</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5CA153DD-569A-41B7-807B-085B5398B505}" type="slidenum">
              <a:rPr kumimoji="1" lang="ja-JP" altLang="en-US" smtClean="0"/>
              <a:t>‹#›</a:t>
            </a:fld>
            <a:endParaRPr kumimoji="1" lang="ja-JP" altLang="en-US"/>
          </a:p>
        </p:txBody>
      </p:sp>
    </p:spTree>
    <p:extLst>
      <p:ext uri="{BB962C8B-B14F-4D97-AF65-F5344CB8AC3E}">
        <p14:creationId xmlns:p14="http://schemas.microsoft.com/office/powerpoint/2010/main" val="12356708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18" Type="http://schemas.microsoft.com/office/2007/relationships/hdphoto" Target="../media/hdphoto8.wdp"/><Relationship Id="rId3" Type="http://schemas.microsoft.com/office/2007/relationships/hdphoto" Target="../media/hdphoto1.wdp"/><Relationship Id="rId21" Type="http://schemas.openxmlformats.org/officeDocument/2006/relationships/image" Target="../media/image11.png"/><Relationship Id="rId7" Type="http://schemas.microsoft.com/office/2007/relationships/hdphoto" Target="../media/hdphoto3.wdp"/><Relationship Id="rId12" Type="http://schemas.openxmlformats.org/officeDocument/2006/relationships/image" Target="../media/image6.png"/><Relationship Id="rId17" Type="http://schemas.openxmlformats.org/officeDocument/2006/relationships/image" Target="../media/image9.png"/><Relationship Id="rId2" Type="http://schemas.openxmlformats.org/officeDocument/2006/relationships/image" Target="../media/image1.png"/><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5" Type="http://schemas.openxmlformats.org/officeDocument/2006/relationships/image" Target="../media/image8.png"/><Relationship Id="rId10" Type="http://schemas.openxmlformats.org/officeDocument/2006/relationships/image" Target="../media/image5.png"/><Relationship Id="rId19" Type="http://schemas.openxmlformats.org/officeDocument/2006/relationships/image" Target="../media/image10.png"/><Relationship Id="rId4" Type="http://schemas.openxmlformats.org/officeDocument/2006/relationships/image" Target="../media/image2.png"/><Relationship Id="rId9" Type="http://schemas.microsoft.com/office/2007/relationships/hdphoto" Target="../media/hdphoto4.wdp"/><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jp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49.jpg"/><Relationship Id="rId3" Type="http://schemas.openxmlformats.org/officeDocument/2006/relationships/image" Target="../media/image34.png"/><Relationship Id="rId7" Type="http://schemas.openxmlformats.org/officeDocument/2006/relationships/image" Target="../media/image43.jpe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2.wdp"/><Relationship Id="rId11" Type="http://schemas.openxmlformats.org/officeDocument/2006/relationships/image" Target="../media/image47.jpg"/><Relationship Id="rId5" Type="http://schemas.openxmlformats.org/officeDocument/2006/relationships/image" Target="../media/image42.png"/><Relationship Id="rId15" Type="http://schemas.microsoft.com/office/2007/relationships/hdphoto" Target="../media/hdphoto13.wdp"/><Relationship Id="rId10" Type="http://schemas.openxmlformats.org/officeDocument/2006/relationships/image" Target="../media/image46.jpg"/><Relationship Id="rId4" Type="http://schemas.openxmlformats.org/officeDocument/2006/relationships/image" Target="../media/image35.jpg"/><Relationship Id="rId9" Type="http://schemas.openxmlformats.org/officeDocument/2006/relationships/image" Target="../media/image45.jpg"/><Relationship Id="rId1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15.wdp"/><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11.png"/><Relationship Id="rId11" Type="http://schemas.microsoft.com/office/2007/relationships/hdphoto" Target="../media/hdphoto14.wdp"/><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3.png"/><Relationship Id="rId9"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jpg"/><Relationship Id="rId7"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1.png"/><Relationship Id="rId3" Type="http://schemas.openxmlformats.org/officeDocument/2006/relationships/image" Target="../media/image25.png"/><Relationship Id="rId7" Type="http://schemas.openxmlformats.org/officeDocument/2006/relationships/image" Target="../media/image30.png"/><Relationship Id="rId12" Type="http://schemas.microsoft.com/office/2007/relationships/hdphoto" Target="../media/hdphoto11.wdp"/><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microsoft.com/office/2007/relationships/hdphoto" Target="../media/hdphoto10.wdp"/></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海の中にあるプール&#10;&#10;中程度の精度で自動的に生成された説明">
            <a:extLst>
              <a:ext uri="{FF2B5EF4-FFF2-40B4-BE49-F238E27FC236}">
                <a16:creationId xmlns:a16="http://schemas.microsoft.com/office/drawing/2014/main" id="{03DC235A-96B6-1D9E-C94E-83BFB17510B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9000"/>
                    </a14:imgEffect>
                    <a14:imgEffect>
                      <a14:colorTemperature colorTemp="6349"/>
                    </a14:imgEffect>
                    <a14:imgEffect>
                      <a14:saturation sat="109000"/>
                    </a14:imgEffect>
                    <a14:imgEffect>
                      <a14:brightnessContrast contrast="16000"/>
                    </a14:imgEffect>
                  </a14:imgLayer>
                </a14:imgProps>
              </a:ext>
              <a:ext uri="{28A0092B-C50C-407E-A947-70E740481C1C}">
                <a14:useLocalDpi xmlns:a14="http://schemas.microsoft.com/office/drawing/2010/main" val="0"/>
              </a:ext>
            </a:extLst>
          </a:blip>
          <a:srcRect l="27786" t="25487" r="18892" b="6823"/>
          <a:stretch/>
        </p:blipFill>
        <p:spPr>
          <a:xfrm>
            <a:off x="-1341835" y="-730147"/>
            <a:ext cx="9184321" cy="11065372"/>
          </a:xfrm>
          <a:prstGeom prst="rect">
            <a:avLst/>
          </a:prstGeom>
          <a:effectLst>
            <a:softEdge rad="863600"/>
          </a:effectLst>
        </p:spPr>
      </p:pic>
      <p:pic>
        <p:nvPicPr>
          <p:cNvPr id="3" name="図 2" descr="手を組んで立っている少年&#10;&#10;中程度の精度で自動的に生成された説明">
            <a:extLst>
              <a:ext uri="{FF2B5EF4-FFF2-40B4-BE49-F238E27FC236}">
                <a16:creationId xmlns:a16="http://schemas.microsoft.com/office/drawing/2014/main" id="{410D09D0-BCC1-4D4C-5E9A-4477F36886E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2000" contrast="35000"/>
                    </a14:imgEffect>
                  </a14:imgLayer>
                </a14:imgProps>
              </a:ext>
              <a:ext uri="{28A0092B-C50C-407E-A947-70E740481C1C}">
                <a14:useLocalDpi xmlns:a14="http://schemas.microsoft.com/office/drawing/2010/main" val="0"/>
              </a:ext>
            </a:extLst>
          </a:blip>
          <a:stretch>
            <a:fillRect/>
          </a:stretch>
        </p:blipFill>
        <p:spPr>
          <a:xfrm>
            <a:off x="29088" y="-43595"/>
            <a:ext cx="3435246" cy="4580328"/>
          </a:xfrm>
          <a:prstGeom prst="rect">
            <a:avLst/>
          </a:prstGeom>
        </p:spPr>
      </p:pic>
      <p:pic>
        <p:nvPicPr>
          <p:cNvPr id="10" name="図 9" descr="人, 持つ, 屋内, 少年 が含まれている画像&#10;&#10;自動的に生成された説明">
            <a:extLst>
              <a:ext uri="{FF2B5EF4-FFF2-40B4-BE49-F238E27FC236}">
                <a16:creationId xmlns:a16="http://schemas.microsoft.com/office/drawing/2014/main" id="{FE35E62C-20E5-31F1-04EB-80CD0C13F2F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4000" contrast="51000"/>
                    </a14:imgEffect>
                  </a14:imgLayer>
                </a14:imgProps>
              </a:ext>
              <a:ext uri="{28A0092B-C50C-407E-A947-70E740481C1C}">
                <a14:useLocalDpi xmlns:a14="http://schemas.microsoft.com/office/drawing/2010/main" val="0"/>
              </a:ext>
            </a:extLst>
          </a:blip>
          <a:stretch>
            <a:fillRect/>
          </a:stretch>
        </p:blipFill>
        <p:spPr>
          <a:xfrm>
            <a:off x="2095106" y="118352"/>
            <a:ext cx="5644744" cy="4233558"/>
          </a:xfrm>
          <a:prstGeom prst="rect">
            <a:avLst/>
          </a:prstGeom>
          <a:effectLst/>
        </p:spPr>
      </p:pic>
      <p:pic>
        <p:nvPicPr>
          <p:cNvPr id="8" name="図 7" descr="手を広げている男性&#10;&#10;中程度の精度で自動的に生成された説明">
            <a:extLst>
              <a:ext uri="{FF2B5EF4-FFF2-40B4-BE49-F238E27FC236}">
                <a16:creationId xmlns:a16="http://schemas.microsoft.com/office/drawing/2014/main" id="{FDEDF44B-2E51-F91D-E251-4FC00956D533}"/>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8000" contrast="40000"/>
                    </a14:imgEffect>
                  </a14:imgLayer>
                </a14:imgProps>
              </a:ext>
              <a:ext uri="{28A0092B-C50C-407E-A947-70E740481C1C}">
                <a14:useLocalDpi xmlns:a14="http://schemas.microsoft.com/office/drawing/2010/main" val="0"/>
              </a:ext>
            </a:extLst>
          </a:blip>
          <a:stretch>
            <a:fillRect/>
          </a:stretch>
        </p:blipFill>
        <p:spPr>
          <a:xfrm>
            <a:off x="3347542" y="4988236"/>
            <a:ext cx="5145237" cy="3858928"/>
          </a:xfrm>
          <a:prstGeom prst="rect">
            <a:avLst/>
          </a:prstGeom>
        </p:spPr>
      </p:pic>
      <p:pic>
        <p:nvPicPr>
          <p:cNvPr id="14" name="図 13" descr="白いドレスを着ている男性&#10;&#10;自動的に生成された説明">
            <a:extLst>
              <a:ext uri="{FF2B5EF4-FFF2-40B4-BE49-F238E27FC236}">
                <a16:creationId xmlns:a16="http://schemas.microsoft.com/office/drawing/2014/main" id="{5A41F53F-3549-F74B-0304-2E012760918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9000" contrast="52000"/>
                    </a14:imgEffect>
                  </a14:imgLayer>
                </a14:imgProps>
              </a:ext>
              <a:ext uri="{28A0092B-C50C-407E-A947-70E740481C1C}">
                <a14:useLocalDpi xmlns:a14="http://schemas.microsoft.com/office/drawing/2010/main" val="0"/>
              </a:ext>
            </a:extLst>
          </a:blip>
          <a:stretch>
            <a:fillRect/>
          </a:stretch>
        </p:blipFill>
        <p:spPr>
          <a:xfrm flipH="1">
            <a:off x="-455986" y="5234691"/>
            <a:ext cx="3435246" cy="4193993"/>
          </a:xfrm>
          <a:prstGeom prst="rect">
            <a:avLst/>
          </a:prstGeom>
        </p:spPr>
      </p:pic>
      <p:pic>
        <p:nvPicPr>
          <p:cNvPr id="4" name="図 3" descr="紫のドレスを着ている男性&#10;&#10;低い精度で自動的に生成された説明">
            <a:extLst>
              <a:ext uri="{FF2B5EF4-FFF2-40B4-BE49-F238E27FC236}">
                <a16:creationId xmlns:a16="http://schemas.microsoft.com/office/drawing/2014/main" id="{AD24136D-FE2F-D389-1B6E-33D1C3C957D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4000" contrast="43000"/>
                    </a14:imgEffect>
                  </a14:imgLayer>
                </a14:imgProps>
              </a:ext>
              <a:ext uri="{28A0092B-C50C-407E-A947-70E740481C1C}">
                <a14:useLocalDpi xmlns:a14="http://schemas.microsoft.com/office/drawing/2010/main" val="0"/>
              </a:ext>
            </a:extLst>
          </a:blip>
          <a:stretch>
            <a:fillRect/>
          </a:stretch>
        </p:blipFill>
        <p:spPr>
          <a:xfrm>
            <a:off x="752773" y="1724784"/>
            <a:ext cx="5593080" cy="7457440"/>
          </a:xfrm>
          <a:prstGeom prst="rect">
            <a:avLst/>
          </a:prstGeom>
        </p:spPr>
      </p:pic>
      <p:pic>
        <p:nvPicPr>
          <p:cNvPr id="21" name="図 20" descr="巣蜜, サッカー が含まれている画像&#10;&#10;自動的に生成された説明">
            <a:extLst>
              <a:ext uri="{FF2B5EF4-FFF2-40B4-BE49-F238E27FC236}">
                <a16:creationId xmlns:a16="http://schemas.microsoft.com/office/drawing/2014/main" id="{DEE8877C-6342-7D96-325F-CC113BBE50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2270" y="3011389"/>
            <a:ext cx="6971182" cy="2810258"/>
          </a:xfrm>
          <a:prstGeom prst="rect">
            <a:avLst/>
          </a:prstGeom>
        </p:spPr>
      </p:pic>
      <p:pic>
        <p:nvPicPr>
          <p:cNvPr id="29" name="図 28" descr="屋内, 暗い, 座る, テーブル が含まれている画像&#10;&#10;自動的に生成された説明">
            <a:extLst>
              <a:ext uri="{FF2B5EF4-FFF2-40B4-BE49-F238E27FC236}">
                <a16:creationId xmlns:a16="http://schemas.microsoft.com/office/drawing/2014/main" id="{0F03B60A-AA4C-D45F-3DE9-C7A4ECBD203E}"/>
              </a:ext>
            </a:extLst>
          </p:cNvPr>
          <p:cNvPicPr>
            <a:picLocks noChangeAspect="1"/>
          </p:cNvPicPr>
          <p:nvPr/>
        </p:nvPicPr>
        <p:blipFill>
          <a:blip r:embed="rId15">
            <a:extLst>
              <a:ext uri="{BEBA8EAE-BF5A-486C-A8C5-ECC9F3942E4B}">
                <a14:imgProps xmlns:a14="http://schemas.microsoft.com/office/drawing/2010/main">
                  <a14:imgLayer r:embed="rId16">
                    <a14:imgEffect>
                      <a14:colorTemperature colorTemp="6600"/>
                    </a14:imgEffect>
                    <a14:imgEffect>
                      <a14:brightnessContrast bright="16000" contrast="24000"/>
                    </a14:imgEffect>
                  </a14:imgLayer>
                </a14:imgProps>
              </a:ext>
              <a:ext uri="{28A0092B-C50C-407E-A947-70E740481C1C}">
                <a14:useLocalDpi xmlns:a14="http://schemas.microsoft.com/office/drawing/2010/main" val="0"/>
              </a:ext>
            </a:extLst>
          </a:blip>
          <a:stretch>
            <a:fillRect/>
          </a:stretch>
        </p:blipFill>
        <p:spPr>
          <a:xfrm>
            <a:off x="581418" y="5339949"/>
            <a:ext cx="5523809" cy="3952381"/>
          </a:xfrm>
          <a:prstGeom prst="rect">
            <a:avLst/>
          </a:prstGeom>
        </p:spPr>
      </p:pic>
      <p:pic>
        <p:nvPicPr>
          <p:cNvPr id="6" name="図 5" descr="バットを手に持っている子供&#10;&#10;低い精度で自動的に生成された説明">
            <a:extLst>
              <a:ext uri="{FF2B5EF4-FFF2-40B4-BE49-F238E27FC236}">
                <a16:creationId xmlns:a16="http://schemas.microsoft.com/office/drawing/2014/main" id="{F9D2E495-2F92-CB03-CF49-D8A07761616D}"/>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contrast="32000"/>
                    </a14:imgEffect>
                  </a14:imgLayer>
                </a14:imgProps>
              </a:ext>
              <a:ext uri="{28A0092B-C50C-407E-A947-70E740481C1C}">
                <a14:useLocalDpi xmlns:a14="http://schemas.microsoft.com/office/drawing/2010/main" val="0"/>
              </a:ext>
            </a:extLst>
          </a:blip>
          <a:srcRect l="18682" b="25540"/>
          <a:stretch/>
        </p:blipFill>
        <p:spPr>
          <a:xfrm>
            <a:off x="-6246" y="5723361"/>
            <a:ext cx="3435246" cy="4193994"/>
          </a:xfrm>
          <a:prstGeom prst="rect">
            <a:avLst/>
          </a:prstGeom>
        </p:spPr>
      </p:pic>
      <p:pic>
        <p:nvPicPr>
          <p:cNvPr id="12" name="図 11" descr="手を組んでいる男性&#10;&#10;中程度の精度で自動的に生成された説明">
            <a:extLst>
              <a:ext uri="{FF2B5EF4-FFF2-40B4-BE49-F238E27FC236}">
                <a16:creationId xmlns:a16="http://schemas.microsoft.com/office/drawing/2014/main" id="{8B2E84F6-6854-3070-2860-4007DDAEAB9D}"/>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20000" contrast="52000"/>
                    </a14:imgEffect>
                  </a14:imgLayer>
                </a14:imgProps>
              </a:ext>
              <a:ext uri="{28A0092B-C50C-407E-A947-70E740481C1C}">
                <a14:useLocalDpi xmlns:a14="http://schemas.microsoft.com/office/drawing/2010/main" val="0"/>
              </a:ext>
            </a:extLst>
          </a:blip>
          <a:srcRect l="18622" b="47998"/>
          <a:stretch/>
        </p:blipFill>
        <p:spPr>
          <a:xfrm flipH="1">
            <a:off x="2841224" y="6506705"/>
            <a:ext cx="4016776" cy="3399296"/>
          </a:xfrm>
          <a:prstGeom prst="rect">
            <a:avLst/>
          </a:prstGeom>
        </p:spPr>
      </p:pic>
      <p:pic>
        <p:nvPicPr>
          <p:cNvPr id="17" name="図 16" descr="文字が書かれている&#10;&#10;低い精度で自動的に生成された説明">
            <a:extLst>
              <a:ext uri="{FF2B5EF4-FFF2-40B4-BE49-F238E27FC236}">
                <a16:creationId xmlns:a16="http://schemas.microsoft.com/office/drawing/2014/main" id="{DE67C6CE-CB9F-1E2D-42BF-B288E432638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26798" y="8441953"/>
            <a:ext cx="3318468" cy="1555532"/>
          </a:xfrm>
          <a:prstGeom prst="rect">
            <a:avLst/>
          </a:prstGeom>
        </p:spPr>
      </p:pic>
    </p:spTree>
    <p:extLst>
      <p:ext uri="{BB962C8B-B14F-4D97-AF65-F5344CB8AC3E}">
        <p14:creationId xmlns:p14="http://schemas.microsoft.com/office/powerpoint/2010/main" val="3113625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2000" r="-52000"/>
          </a:stretch>
        </a:blipFill>
        <a:effectLst/>
      </p:bgPr>
    </p:bg>
    <p:spTree>
      <p:nvGrpSpPr>
        <p:cNvPr id="1" name="">
          <a:extLst>
            <a:ext uri="{FF2B5EF4-FFF2-40B4-BE49-F238E27FC236}">
              <a16:creationId xmlns:a16="http://schemas.microsoft.com/office/drawing/2014/main" id="{F9262801-07AB-E55E-4812-08923FFF1C0C}"/>
            </a:ext>
          </a:extLst>
        </p:cNvPr>
        <p:cNvGrpSpPr/>
        <p:nvPr/>
      </p:nvGrpSpPr>
      <p:grpSpPr>
        <a:xfrm>
          <a:off x="0" y="0"/>
          <a:ext cx="0" cy="0"/>
          <a:chOff x="0" y="0"/>
          <a:chExt cx="0" cy="0"/>
        </a:xfrm>
      </p:grpSpPr>
      <p:pic>
        <p:nvPicPr>
          <p:cNvPr id="85" name="図 84" descr="背景パターン&#10;&#10;自動的に生成された説明">
            <a:extLst>
              <a:ext uri="{FF2B5EF4-FFF2-40B4-BE49-F238E27FC236}">
                <a16:creationId xmlns:a16="http://schemas.microsoft.com/office/drawing/2014/main" id="{1AE39D88-5DDF-04A5-B5EF-9075B02DC75D}"/>
              </a:ext>
            </a:extLst>
          </p:cNvPr>
          <p:cNvPicPr>
            <a:picLocks noChangeAspect="1"/>
          </p:cNvPicPr>
          <p:nvPr/>
        </p:nvPicPr>
        <p:blipFill>
          <a:blip r:embed="rId4">
            <a:extLst>
              <a:ext uri="{28A0092B-C50C-407E-A947-70E740481C1C}">
                <a14:useLocalDpi xmlns:a14="http://schemas.microsoft.com/office/drawing/2010/main" val="0"/>
              </a:ext>
            </a:extLst>
          </a:blip>
          <a:srcRect l="484" t="524" r="16854" b="296"/>
          <a:stretch/>
        </p:blipFill>
        <p:spPr>
          <a:xfrm>
            <a:off x="5063496" y="3094607"/>
            <a:ext cx="963453" cy="770664"/>
          </a:xfrm>
          <a:prstGeom prst="hexagon">
            <a:avLst/>
          </a:prstGeom>
          <a:solidFill>
            <a:schemeClr val="bg1"/>
          </a:solidFill>
          <a:ln w="19050">
            <a:solidFill>
              <a:schemeClr val="tx1"/>
            </a:solidFill>
          </a:ln>
        </p:spPr>
      </p:pic>
      <p:pic>
        <p:nvPicPr>
          <p:cNvPr id="86" name="図 85" descr="背景パターン&#10;&#10;自動的に生成された説明">
            <a:extLst>
              <a:ext uri="{FF2B5EF4-FFF2-40B4-BE49-F238E27FC236}">
                <a16:creationId xmlns:a16="http://schemas.microsoft.com/office/drawing/2014/main" id="{4F389A43-B7EF-CC06-CFDC-7A2C090D8294}"/>
              </a:ext>
            </a:extLst>
          </p:cNvPr>
          <p:cNvPicPr>
            <a:picLocks noChangeAspect="1"/>
          </p:cNvPicPr>
          <p:nvPr/>
        </p:nvPicPr>
        <p:blipFill>
          <a:blip r:embed="rId4">
            <a:extLst>
              <a:ext uri="{28A0092B-C50C-407E-A947-70E740481C1C}">
                <a14:useLocalDpi xmlns:a14="http://schemas.microsoft.com/office/drawing/2010/main" val="0"/>
              </a:ext>
            </a:extLst>
          </a:blip>
          <a:srcRect l="484" t="524" r="16854" b="296"/>
          <a:stretch/>
        </p:blipFill>
        <p:spPr>
          <a:xfrm>
            <a:off x="5847668" y="3495179"/>
            <a:ext cx="963453" cy="770664"/>
          </a:xfrm>
          <a:prstGeom prst="hexagon">
            <a:avLst/>
          </a:prstGeom>
          <a:solidFill>
            <a:schemeClr val="bg1"/>
          </a:solidFill>
          <a:ln w="19050">
            <a:solidFill>
              <a:schemeClr val="tx1"/>
            </a:solidFill>
          </a:ln>
        </p:spPr>
      </p:pic>
      <p:sp>
        <p:nvSpPr>
          <p:cNvPr id="14" name="テキスト ボックス 13">
            <a:extLst>
              <a:ext uri="{FF2B5EF4-FFF2-40B4-BE49-F238E27FC236}">
                <a16:creationId xmlns:a16="http://schemas.microsoft.com/office/drawing/2014/main" id="{ECE3FDED-DAE5-2CA3-212B-1D445D530137}"/>
              </a:ext>
            </a:extLst>
          </p:cNvPr>
          <p:cNvSpPr txBox="1"/>
          <p:nvPr/>
        </p:nvSpPr>
        <p:spPr>
          <a:xfrm>
            <a:off x="209372" y="157221"/>
            <a:ext cx="6439256" cy="1107996"/>
          </a:xfrm>
          <a:prstGeom prst="rect">
            <a:avLst/>
          </a:prstGeom>
          <a:noFill/>
        </p:spPr>
        <p:txBody>
          <a:bodyPr wrap="none" rtlCol="0">
            <a:prstTxWarp prst="textWave2">
              <a:avLst>
                <a:gd name="adj1" fmla="val 13789"/>
                <a:gd name="adj2" fmla="val 0"/>
              </a:avLst>
            </a:prstTxWarp>
            <a:spAutoFit/>
          </a:bodyPr>
          <a:lstStyle/>
          <a:p>
            <a:r>
              <a:rPr kumimoji="1" lang="ja-JP" altLang="en-US" sz="6600" dirty="0">
                <a:latin typeface="どきどきファンタジア" panose="02000900000000000000" pitchFamily="50" charset="-128"/>
                <a:ea typeface="どきどきファンタジア" panose="02000900000000000000" pitchFamily="50" charset="-128"/>
              </a:rPr>
              <a:t>ムービー制作秘話</a:t>
            </a:r>
          </a:p>
        </p:txBody>
      </p:sp>
      <p:pic>
        <p:nvPicPr>
          <p:cNvPr id="7" name="図 6" descr="屋外のオブジェ, 巣蜜 が含まれている画像&#10;&#10;自動的に生成された説明">
            <a:extLst>
              <a:ext uri="{FF2B5EF4-FFF2-40B4-BE49-F238E27FC236}">
                <a16:creationId xmlns:a16="http://schemas.microsoft.com/office/drawing/2014/main" id="{7B7981D1-9522-1D56-BFAD-8FD0843F9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86" y="5769834"/>
            <a:ext cx="2522253" cy="1418767"/>
          </a:xfrm>
          <a:prstGeom prst="rect">
            <a:avLst/>
          </a:prstGeom>
          <a:ln w="38100">
            <a:solidFill>
              <a:schemeClr val="tx1"/>
            </a:solidFill>
          </a:ln>
        </p:spPr>
      </p:pic>
      <p:sp>
        <p:nvSpPr>
          <p:cNvPr id="22" name="テキスト ボックス 21">
            <a:extLst>
              <a:ext uri="{FF2B5EF4-FFF2-40B4-BE49-F238E27FC236}">
                <a16:creationId xmlns:a16="http://schemas.microsoft.com/office/drawing/2014/main" id="{47CDC5E1-0D05-5188-0B60-7F42AD9F52DC}"/>
              </a:ext>
            </a:extLst>
          </p:cNvPr>
          <p:cNvSpPr txBox="1"/>
          <p:nvPr/>
        </p:nvSpPr>
        <p:spPr>
          <a:xfrm>
            <a:off x="770972" y="5136980"/>
            <a:ext cx="5586786" cy="584775"/>
          </a:xfrm>
          <a:prstGeom prst="rect">
            <a:avLst/>
          </a:prstGeom>
          <a:noFill/>
        </p:spPr>
        <p:txBody>
          <a:bodyPr wrap="none" rtlCol="0">
            <a:spAutoFit/>
          </a:bodyPr>
          <a:lstStyle/>
          <a:p>
            <a:r>
              <a:rPr kumimoji="1" lang="ja-JP" altLang="en-US" sz="24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結果、当時の</a:t>
            </a:r>
            <a:r>
              <a:rPr kumimoji="1" lang="ja-JP" altLang="en-US" sz="32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最新のマップ</a:t>
            </a:r>
            <a:r>
              <a:rPr kumimoji="1" lang="ja-JP" altLang="en-US" sz="24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を再現</a:t>
            </a:r>
            <a:r>
              <a:rPr kumimoji="1" lang="en-US" altLang="ja-JP" sz="24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a:t>
            </a:r>
            <a:endParaRPr kumimoji="1" lang="ja-JP" altLang="en-US" sz="24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endParaRPr>
          </a:p>
        </p:txBody>
      </p:sp>
      <p:pic>
        <p:nvPicPr>
          <p:cNvPr id="64" name="図 63">
            <a:extLst>
              <a:ext uri="{FF2B5EF4-FFF2-40B4-BE49-F238E27FC236}">
                <a16:creationId xmlns:a16="http://schemas.microsoft.com/office/drawing/2014/main" id="{38D3B85C-BC7F-046D-8445-A4061674A6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9495" flipH="1">
            <a:off x="5613169" y="1046035"/>
            <a:ext cx="1172052" cy="559909"/>
          </a:xfrm>
          <a:prstGeom prst="rect">
            <a:avLst/>
          </a:prstGeom>
          <a:effectLst>
            <a:glow rad="76200">
              <a:schemeClr val="tx1">
                <a:lumMod val="65000"/>
                <a:lumOff val="35000"/>
                <a:alpha val="90000"/>
              </a:schemeClr>
            </a:glow>
          </a:effectLst>
        </p:spPr>
      </p:pic>
      <p:pic>
        <p:nvPicPr>
          <p:cNvPr id="68" name="図 67" descr="プラスチックの容器&#10;&#10;中程度の精度で自動的に生成された説明">
            <a:extLst>
              <a:ext uri="{FF2B5EF4-FFF2-40B4-BE49-F238E27FC236}">
                <a16:creationId xmlns:a16="http://schemas.microsoft.com/office/drawing/2014/main" id="{2FBCBD54-91B4-2977-C7AB-8575BE29B7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7310" y="3314680"/>
            <a:ext cx="1254148" cy="1418768"/>
          </a:xfrm>
          <a:prstGeom prst="rect">
            <a:avLst/>
          </a:prstGeom>
        </p:spPr>
      </p:pic>
      <p:pic>
        <p:nvPicPr>
          <p:cNvPr id="70" name="図 69" descr="スイーツ, 食品, 座る, 作品 が含まれている画像&#10;&#10;自動的に生成された説明">
            <a:extLst>
              <a:ext uri="{FF2B5EF4-FFF2-40B4-BE49-F238E27FC236}">
                <a16:creationId xmlns:a16="http://schemas.microsoft.com/office/drawing/2014/main" id="{2C4982EB-9C8B-0667-0D06-F9EC5FD3B0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6897" y="2296168"/>
            <a:ext cx="1213690" cy="1263397"/>
          </a:xfrm>
          <a:prstGeom prst="rect">
            <a:avLst/>
          </a:prstGeom>
        </p:spPr>
      </p:pic>
      <p:pic>
        <p:nvPicPr>
          <p:cNvPr id="72" name="図 71" descr="記号, 座る, グリーン が含まれている画像&#10;&#10;自動的に生成された説明">
            <a:extLst>
              <a:ext uri="{FF2B5EF4-FFF2-40B4-BE49-F238E27FC236}">
                <a16:creationId xmlns:a16="http://schemas.microsoft.com/office/drawing/2014/main" id="{DE68CA69-38FA-FCF2-2754-60E1F47C77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1096" y="1010865"/>
            <a:ext cx="1548401" cy="1548401"/>
          </a:xfrm>
          <a:prstGeom prst="rect">
            <a:avLst/>
          </a:prstGeom>
        </p:spPr>
      </p:pic>
      <p:sp>
        <p:nvSpPr>
          <p:cNvPr id="74" name="テキスト ボックス 73">
            <a:extLst>
              <a:ext uri="{FF2B5EF4-FFF2-40B4-BE49-F238E27FC236}">
                <a16:creationId xmlns:a16="http://schemas.microsoft.com/office/drawing/2014/main" id="{C2C83B4D-53DA-F8FE-DF1F-ACFE7B71F99B}"/>
              </a:ext>
            </a:extLst>
          </p:cNvPr>
          <p:cNvSpPr txBox="1"/>
          <p:nvPr/>
        </p:nvSpPr>
        <p:spPr>
          <a:xfrm>
            <a:off x="-63110" y="4525812"/>
            <a:ext cx="5929828" cy="584775"/>
          </a:xfrm>
          <a:prstGeom prst="rect">
            <a:avLst/>
          </a:prstGeom>
          <a:noFill/>
        </p:spPr>
        <p:txBody>
          <a:bodyPr wrap="none" rtlCol="0">
            <a:spAutoFit/>
          </a:bodyPr>
          <a:lstStyle/>
          <a:p>
            <a:r>
              <a:rPr kumimoji="1" lang="ja-JP" altLang="en-US" sz="32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日常にある六角形</a:t>
            </a:r>
            <a:r>
              <a:rPr kumimoji="1" lang="ja-JP" altLang="en-US" sz="24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を撮影する毎日</a:t>
            </a:r>
            <a:r>
              <a:rPr kumimoji="1" lang="en-US" altLang="ja-JP" sz="24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a:t>
            </a:r>
            <a:endParaRPr kumimoji="1" lang="ja-JP" altLang="en-US" sz="24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endParaRPr>
          </a:p>
        </p:txBody>
      </p:sp>
      <p:sp>
        <p:nvSpPr>
          <p:cNvPr id="75" name="テキスト ボックス 74">
            <a:extLst>
              <a:ext uri="{FF2B5EF4-FFF2-40B4-BE49-F238E27FC236}">
                <a16:creationId xmlns:a16="http://schemas.microsoft.com/office/drawing/2014/main" id="{D913660C-1598-4810-AD98-3AFC67EB0C7B}"/>
              </a:ext>
            </a:extLst>
          </p:cNvPr>
          <p:cNvSpPr txBox="1"/>
          <p:nvPr/>
        </p:nvSpPr>
        <p:spPr>
          <a:xfrm>
            <a:off x="2953186" y="1068311"/>
            <a:ext cx="2698175" cy="523220"/>
          </a:xfrm>
          <a:prstGeom prst="rect">
            <a:avLst/>
          </a:prstGeom>
          <a:noFill/>
        </p:spPr>
        <p:txBody>
          <a:bodyPr wrap="none" rtlCol="0">
            <a:spAutoFit/>
          </a:bodyPr>
          <a:lstStyle/>
          <a:p>
            <a:r>
              <a:rPr kumimoji="1" lang="ja-JP" altLang="en-US" sz="2800" dirty="0">
                <a:solidFill>
                  <a:schemeClr val="bg1"/>
                </a:solidFill>
                <a:effectLst>
                  <a:glow rad="190500">
                    <a:schemeClr val="accent3">
                      <a:alpha val="90000"/>
                    </a:schemeClr>
                  </a:glow>
                </a:effectLst>
                <a:latin typeface="HGS創英角ｺﾞｼｯｸUB" panose="020B0900000000000000" pitchFamily="50" charset="-128"/>
                <a:ea typeface="HGS創英角ｺﾞｼｯｸUB" panose="020B0900000000000000" pitchFamily="50" charset="-128"/>
              </a:rPr>
              <a:t>コアラのマーチ</a:t>
            </a:r>
            <a:endParaRPr kumimoji="1" lang="ja-JP" altLang="en-US" sz="2000" dirty="0">
              <a:solidFill>
                <a:schemeClr val="bg1"/>
              </a:solidFill>
              <a:effectLst>
                <a:glow rad="190500">
                  <a:schemeClr val="accent3">
                    <a:alpha val="90000"/>
                  </a:schemeClr>
                </a:glow>
              </a:effectLst>
              <a:latin typeface="HGS創英角ｺﾞｼｯｸUB" panose="020B0900000000000000" pitchFamily="50" charset="-128"/>
              <a:ea typeface="HGS創英角ｺﾞｼｯｸUB" panose="020B0900000000000000" pitchFamily="50" charset="-128"/>
            </a:endParaRPr>
          </a:p>
        </p:txBody>
      </p:sp>
      <p:sp>
        <p:nvSpPr>
          <p:cNvPr id="76" name="テキスト ボックス 75">
            <a:extLst>
              <a:ext uri="{FF2B5EF4-FFF2-40B4-BE49-F238E27FC236}">
                <a16:creationId xmlns:a16="http://schemas.microsoft.com/office/drawing/2014/main" id="{F4CBE375-0975-A283-26C2-3A143BBDDEC1}"/>
              </a:ext>
            </a:extLst>
          </p:cNvPr>
          <p:cNvSpPr txBox="1"/>
          <p:nvPr/>
        </p:nvSpPr>
        <p:spPr>
          <a:xfrm>
            <a:off x="2909130" y="2246522"/>
            <a:ext cx="1620957" cy="523220"/>
          </a:xfrm>
          <a:prstGeom prst="rect">
            <a:avLst/>
          </a:prstGeom>
          <a:noFill/>
        </p:spPr>
        <p:txBody>
          <a:bodyPr wrap="none" rtlCol="0">
            <a:spAutoFit/>
          </a:bodyPr>
          <a:lstStyle/>
          <a:p>
            <a:r>
              <a:rPr kumimoji="1" lang="ja-JP" altLang="en-US" sz="2800" dirty="0">
                <a:solidFill>
                  <a:schemeClr val="bg1"/>
                </a:solidFill>
                <a:effectLst>
                  <a:glow rad="190500">
                    <a:schemeClr val="accent2">
                      <a:lumMod val="75000"/>
                      <a:alpha val="90000"/>
                    </a:schemeClr>
                  </a:glow>
                </a:effectLst>
                <a:latin typeface="HGS創英角ｺﾞｼｯｸUB" panose="020B0900000000000000" pitchFamily="50" charset="-128"/>
                <a:ea typeface="HGS創英角ｺﾞｼｯｸUB" panose="020B0900000000000000" pitchFamily="50" charset="-128"/>
              </a:rPr>
              <a:t>パイの実</a:t>
            </a:r>
            <a:endParaRPr kumimoji="1" lang="ja-JP" altLang="en-US" sz="2000" dirty="0">
              <a:solidFill>
                <a:schemeClr val="bg1"/>
              </a:solidFill>
              <a:effectLst>
                <a:glow rad="190500">
                  <a:schemeClr val="accent2">
                    <a:lumMod val="75000"/>
                    <a:alpha val="90000"/>
                  </a:schemeClr>
                </a:glow>
              </a:effectLst>
              <a:latin typeface="HGS創英角ｺﾞｼｯｸUB" panose="020B0900000000000000" pitchFamily="50" charset="-128"/>
              <a:ea typeface="HGS創英角ｺﾞｼｯｸUB" panose="020B0900000000000000" pitchFamily="50" charset="-128"/>
            </a:endParaRPr>
          </a:p>
        </p:txBody>
      </p:sp>
      <p:sp>
        <p:nvSpPr>
          <p:cNvPr id="77" name="テキスト ボックス 76">
            <a:extLst>
              <a:ext uri="{FF2B5EF4-FFF2-40B4-BE49-F238E27FC236}">
                <a16:creationId xmlns:a16="http://schemas.microsoft.com/office/drawing/2014/main" id="{FE9E44BA-FD6C-8891-0B1C-78427E2AF5DD}"/>
              </a:ext>
            </a:extLst>
          </p:cNvPr>
          <p:cNvSpPr txBox="1"/>
          <p:nvPr/>
        </p:nvSpPr>
        <p:spPr>
          <a:xfrm>
            <a:off x="2344014" y="3457930"/>
            <a:ext cx="2339102" cy="523220"/>
          </a:xfrm>
          <a:prstGeom prst="rect">
            <a:avLst/>
          </a:prstGeom>
          <a:noFill/>
        </p:spPr>
        <p:txBody>
          <a:bodyPr wrap="none" rtlCol="0">
            <a:spAutoFit/>
          </a:bodyPr>
          <a:lstStyle/>
          <a:p>
            <a:r>
              <a:rPr kumimoji="1" lang="ja-JP" altLang="en-US" sz="2800" dirty="0">
                <a:solidFill>
                  <a:schemeClr val="bg1"/>
                </a:solidFill>
                <a:effectLst>
                  <a:glow rad="190500">
                    <a:schemeClr val="accent3">
                      <a:lumMod val="50000"/>
                      <a:alpha val="90000"/>
                    </a:schemeClr>
                  </a:glow>
                </a:effectLst>
                <a:latin typeface="HGS創英角ｺﾞｼｯｸUB" panose="020B0900000000000000" pitchFamily="50" charset="-128"/>
                <a:ea typeface="HGS創英角ｺﾞｼｯｸUB" panose="020B0900000000000000" pitchFamily="50" charset="-128"/>
              </a:rPr>
              <a:t>ラムネの容器</a:t>
            </a:r>
            <a:endParaRPr kumimoji="1" lang="ja-JP" altLang="en-US" sz="2000" dirty="0">
              <a:solidFill>
                <a:schemeClr val="bg1"/>
              </a:solidFill>
              <a:effectLst>
                <a:glow rad="190500">
                  <a:schemeClr val="accent3">
                    <a:lumMod val="50000"/>
                    <a:alpha val="90000"/>
                  </a:schemeClr>
                </a:glow>
              </a:effectLst>
              <a:latin typeface="HGS創英角ｺﾞｼｯｸUB" panose="020B0900000000000000" pitchFamily="50" charset="-128"/>
              <a:ea typeface="HGS創英角ｺﾞｼｯｸUB" panose="020B0900000000000000" pitchFamily="50" charset="-128"/>
            </a:endParaRPr>
          </a:p>
        </p:txBody>
      </p:sp>
      <p:sp>
        <p:nvSpPr>
          <p:cNvPr id="78" name="テキスト ボックス 77">
            <a:extLst>
              <a:ext uri="{FF2B5EF4-FFF2-40B4-BE49-F238E27FC236}">
                <a16:creationId xmlns:a16="http://schemas.microsoft.com/office/drawing/2014/main" id="{E0FBD52D-EABA-F43E-3009-9FB95F965AF3}"/>
              </a:ext>
            </a:extLst>
          </p:cNvPr>
          <p:cNvSpPr txBox="1"/>
          <p:nvPr/>
        </p:nvSpPr>
        <p:spPr>
          <a:xfrm>
            <a:off x="3225157" y="1543244"/>
            <a:ext cx="2121093" cy="400110"/>
          </a:xfrm>
          <a:prstGeom prst="rect">
            <a:avLst/>
          </a:prstGeom>
          <a:noFill/>
        </p:spPr>
        <p:txBody>
          <a:bodyPr wrap="none" rtlCol="0">
            <a:spAutoFit/>
          </a:bodyPr>
          <a:lstStyle/>
          <a:p>
            <a:r>
              <a:rPr kumimoji="1" lang="ja-JP" altLang="en-US" sz="20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これも六角形だ</a:t>
            </a:r>
            <a:r>
              <a:rPr kumimoji="1" lang="en-US" altLang="ja-JP" sz="20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a:t>
            </a:r>
            <a:endParaRPr kumimoji="1" lang="ja-JP" altLang="en-US" sz="20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endParaRPr>
          </a:p>
        </p:txBody>
      </p:sp>
      <p:sp>
        <p:nvSpPr>
          <p:cNvPr id="79" name="テキスト ボックス 78">
            <a:extLst>
              <a:ext uri="{FF2B5EF4-FFF2-40B4-BE49-F238E27FC236}">
                <a16:creationId xmlns:a16="http://schemas.microsoft.com/office/drawing/2014/main" id="{FC4B1F89-3B3F-1EFD-8451-79264E2FF90C}"/>
              </a:ext>
            </a:extLst>
          </p:cNvPr>
          <p:cNvSpPr txBox="1"/>
          <p:nvPr/>
        </p:nvSpPr>
        <p:spPr>
          <a:xfrm>
            <a:off x="2973720" y="2725346"/>
            <a:ext cx="1095172" cy="400110"/>
          </a:xfrm>
          <a:prstGeom prst="rect">
            <a:avLst/>
          </a:prstGeom>
          <a:noFill/>
        </p:spPr>
        <p:txBody>
          <a:bodyPr wrap="none" rtlCol="0">
            <a:spAutoFit/>
          </a:bodyPr>
          <a:lstStyle/>
          <a:p>
            <a:r>
              <a:rPr kumimoji="1" lang="ja-JP" altLang="en-US" sz="20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これも</a:t>
            </a:r>
            <a:r>
              <a:rPr kumimoji="1" lang="en-US" altLang="ja-JP" sz="20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a:t>
            </a:r>
            <a:endParaRPr kumimoji="1" lang="ja-JP" altLang="en-US" sz="20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endParaRPr>
          </a:p>
        </p:txBody>
      </p:sp>
      <p:sp>
        <p:nvSpPr>
          <p:cNvPr id="80" name="テキスト ボックス 79">
            <a:extLst>
              <a:ext uri="{FF2B5EF4-FFF2-40B4-BE49-F238E27FC236}">
                <a16:creationId xmlns:a16="http://schemas.microsoft.com/office/drawing/2014/main" id="{00517C51-2015-36E7-6378-C1FD84716372}"/>
              </a:ext>
            </a:extLst>
          </p:cNvPr>
          <p:cNvSpPr txBox="1"/>
          <p:nvPr/>
        </p:nvSpPr>
        <p:spPr>
          <a:xfrm>
            <a:off x="2354590" y="4001223"/>
            <a:ext cx="3659976" cy="400110"/>
          </a:xfrm>
          <a:prstGeom prst="rect">
            <a:avLst/>
          </a:prstGeom>
          <a:noFill/>
        </p:spPr>
        <p:txBody>
          <a:bodyPr wrap="none" rtlCol="0">
            <a:spAutoFit/>
          </a:bodyPr>
          <a:lstStyle/>
          <a:p>
            <a:r>
              <a:rPr kumimoji="1" lang="ja-JP" altLang="en-US" sz="20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裏側から見るとこれも六角形</a:t>
            </a:r>
            <a:r>
              <a:rPr kumimoji="1" lang="en-US" altLang="ja-JP" sz="20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rPr>
              <a:t>!!</a:t>
            </a:r>
            <a:endParaRPr kumimoji="1" lang="ja-JP" altLang="en-US" sz="2000" dirty="0">
              <a:effectLst>
                <a:glow rad="165100">
                  <a:schemeClr val="bg1">
                    <a:alpha val="90000"/>
                  </a:schemeClr>
                </a:glow>
              </a:effectLst>
              <a:latin typeface="HGS創英角ｺﾞｼｯｸUB" panose="020B0900000000000000" pitchFamily="50" charset="-128"/>
              <a:ea typeface="HGS創英角ｺﾞｼｯｸUB" panose="020B0900000000000000" pitchFamily="50" charset="-128"/>
            </a:endParaRPr>
          </a:p>
        </p:txBody>
      </p:sp>
      <p:pic>
        <p:nvPicPr>
          <p:cNvPr id="54" name="図 53" descr="背景パターン&#10;&#10;自動的に生成された説明">
            <a:extLst>
              <a:ext uri="{FF2B5EF4-FFF2-40B4-BE49-F238E27FC236}">
                <a16:creationId xmlns:a16="http://schemas.microsoft.com/office/drawing/2014/main" id="{7EFAB1A7-7C3F-613C-4184-195BBB1E6CCF}"/>
              </a:ext>
            </a:extLst>
          </p:cNvPr>
          <p:cNvPicPr>
            <a:picLocks noChangeAspect="1"/>
          </p:cNvPicPr>
          <p:nvPr/>
        </p:nvPicPr>
        <p:blipFill>
          <a:blip r:embed="rId4">
            <a:extLst>
              <a:ext uri="{28A0092B-C50C-407E-A947-70E740481C1C}">
                <a14:useLocalDpi xmlns:a14="http://schemas.microsoft.com/office/drawing/2010/main" val="0"/>
              </a:ext>
            </a:extLst>
          </a:blip>
          <a:srcRect l="484" t="524" r="16854" b="296"/>
          <a:stretch/>
        </p:blipFill>
        <p:spPr>
          <a:xfrm>
            <a:off x="5063496" y="7178356"/>
            <a:ext cx="963453" cy="770664"/>
          </a:xfrm>
          <a:prstGeom prst="hexagon">
            <a:avLst/>
          </a:prstGeom>
          <a:solidFill>
            <a:schemeClr val="bg1"/>
          </a:solidFill>
          <a:ln w="19050">
            <a:solidFill>
              <a:schemeClr val="tx1"/>
            </a:solidFill>
          </a:ln>
        </p:spPr>
      </p:pic>
      <p:pic>
        <p:nvPicPr>
          <p:cNvPr id="55" name="図 54" descr="背景パターン&#10;&#10;自動的に生成された説明">
            <a:extLst>
              <a:ext uri="{FF2B5EF4-FFF2-40B4-BE49-F238E27FC236}">
                <a16:creationId xmlns:a16="http://schemas.microsoft.com/office/drawing/2014/main" id="{78EF4FF0-F3AD-9922-A2AE-857ABDB3D025}"/>
              </a:ext>
            </a:extLst>
          </p:cNvPr>
          <p:cNvPicPr>
            <a:picLocks noChangeAspect="1"/>
          </p:cNvPicPr>
          <p:nvPr/>
        </p:nvPicPr>
        <p:blipFill>
          <a:blip r:embed="rId4">
            <a:extLst>
              <a:ext uri="{28A0092B-C50C-407E-A947-70E740481C1C}">
                <a14:useLocalDpi xmlns:a14="http://schemas.microsoft.com/office/drawing/2010/main" val="0"/>
              </a:ext>
            </a:extLst>
          </a:blip>
          <a:srcRect l="484" t="524" r="16854" b="296"/>
          <a:stretch/>
        </p:blipFill>
        <p:spPr>
          <a:xfrm>
            <a:off x="5847668" y="7578928"/>
            <a:ext cx="963453" cy="770664"/>
          </a:xfrm>
          <a:prstGeom prst="hexagon">
            <a:avLst/>
          </a:prstGeom>
          <a:solidFill>
            <a:schemeClr val="bg1"/>
          </a:solidFill>
          <a:ln w="19050">
            <a:solidFill>
              <a:schemeClr val="tx1"/>
            </a:solidFill>
          </a:ln>
        </p:spPr>
      </p:pic>
      <p:pic>
        <p:nvPicPr>
          <p:cNvPr id="56" name="図 55" descr="背景パターン&#10;&#10;自動的に生成された説明">
            <a:extLst>
              <a:ext uri="{FF2B5EF4-FFF2-40B4-BE49-F238E27FC236}">
                <a16:creationId xmlns:a16="http://schemas.microsoft.com/office/drawing/2014/main" id="{7ED85A49-8CF3-BDAB-5D8E-BF5CE9B6E8F0}"/>
              </a:ext>
            </a:extLst>
          </p:cNvPr>
          <p:cNvPicPr>
            <a:picLocks noChangeAspect="1"/>
          </p:cNvPicPr>
          <p:nvPr/>
        </p:nvPicPr>
        <p:blipFill>
          <a:blip r:embed="rId4">
            <a:extLst>
              <a:ext uri="{28A0092B-C50C-407E-A947-70E740481C1C}">
                <a14:useLocalDpi xmlns:a14="http://schemas.microsoft.com/office/drawing/2010/main" val="0"/>
              </a:ext>
            </a:extLst>
          </a:blip>
          <a:srcRect l="484" t="524" r="16854" b="296"/>
          <a:stretch/>
        </p:blipFill>
        <p:spPr>
          <a:xfrm>
            <a:off x="5065401" y="7968234"/>
            <a:ext cx="963453" cy="770664"/>
          </a:xfrm>
          <a:prstGeom prst="hexagon">
            <a:avLst/>
          </a:prstGeom>
          <a:solidFill>
            <a:schemeClr val="bg1"/>
          </a:solidFill>
          <a:ln w="19050">
            <a:solidFill>
              <a:schemeClr val="tx1"/>
            </a:solidFill>
          </a:ln>
        </p:spPr>
      </p:pic>
      <p:pic>
        <p:nvPicPr>
          <p:cNvPr id="81" name="図 80" descr="背景パターン&#10;&#10;自動的に生成された説明">
            <a:extLst>
              <a:ext uri="{FF2B5EF4-FFF2-40B4-BE49-F238E27FC236}">
                <a16:creationId xmlns:a16="http://schemas.microsoft.com/office/drawing/2014/main" id="{40C29F3A-5193-D0F8-A3F5-7641F15C08D7}"/>
              </a:ext>
            </a:extLst>
          </p:cNvPr>
          <p:cNvPicPr>
            <a:picLocks noChangeAspect="1"/>
          </p:cNvPicPr>
          <p:nvPr/>
        </p:nvPicPr>
        <p:blipFill>
          <a:blip r:embed="rId4">
            <a:extLst>
              <a:ext uri="{28A0092B-C50C-407E-A947-70E740481C1C}">
                <a14:useLocalDpi xmlns:a14="http://schemas.microsoft.com/office/drawing/2010/main" val="0"/>
              </a:ext>
            </a:extLst>
          </a:blip>
          <a:srcRect l="484" t="524" r="16854" b="296"/>
          <a:stretch/>
        </p:blipFill>
        <p:spPr>
          <a:xfrm>
            <a:off x="5853383" y="6788178"/>
            <a:ext cx="963453" cy="770664"/>
          </a:xfrm>
          <a:prstGeom prst="hexagon">
            <a:avLst/>
          </a:prstGeom>
          <a:solidFill>
            <a:schemeClr val="bg1"/>
          </a:solidFill>
          <a:ln w="19050">
            <a:solidFill>
              <a:schemeClr val="tx1"/>
            </a:solidFill>
          </a:ln>
        </p:spPr>
      </p:pic>
      <p:sp>
        <p:nvSpPr>
          <p:cNvPr id="47" name="テキスト ボックス 46">
            <a:extLst>
              <a:ext uri="{FF2B5EF4-FFF2-40B4-BE49-F238E27FC236}">
                <a16:creationId xmlns:a16="http://schemas.microsoft.com/office/drawing/2014/main" id="{3BDFA54F-38C9-2749-65D8-F97011E63E50}"/>
              </a:ext>
            </a:extLst>
          </p:cNvPr>
          <p:cNvSpPr txBox="1"/>
          <p:nvPr/>
        </p:nvSpPr>
        <p:spPr>
          <a:xfrm>
            <a:off x="6219565" y="1653761"/>
            <a:ext cx="553998" cy="8270854"/>
          </a:xfrm>
          <a:prstGeom prst="rect">
            <a:avLst/>
          </a:prstGeom>
          <a:noFill/>
        </p:spPr>
        <p:txBody>
          <a:bodyPr vert="eaVert" wrap="none" rtlCol="0">
            <a:spAutoFit/>
          </a:bodyPr>
          <a:lstStyle/>
          <a:p>
            <a:r>
              <a:rPr kumimoji="1" lang="ja-JP" altLang="en-US" sz="2400" dirty="0">
                <a:effectLst>
                  <a:glow rad="165100">
                    <a:schemeClr val="bg1">
                      <a:alpha val="90000"/>
                    </a:schemeClr>
                  </a:glow>
                </a:effectLst>
                <a:latin typeface="HGP創英角ｺﾞｼｯｸUB" panose="020B0900000000000000" pitchFamily="50" charset="-128"/>
                <a:ea typeface="HGP創英角ｺﾞｼｯｸUB" panose="020B0900000000000000" pitchFamily="50" charset="-128"/>
              </a:rPr>
              <a:t>撮影中に生まれた名言「あ、アホウドリが飛んできた</a:t>
            </a:r>
            <a:r>
              <a:rPr kumimoji="1" lang="en-US" altLang="ja-JP" sz="2400" dirty="0">
                <a:effectLst>
                  <a:glow rad="165100">
                    <a:schemeClr val="bg1">
                      <a:alpha val="90000"/>
                    </a:schemeClr>
                  </a:glow>
                </a:effectLst>
                <a:latin typeface="HGP創英角ｺﾞｼｯｸUB" panose="020B0900000000000000" pitchFamily="50" charset="-128"/>
                <a:ea typeface="HGP創英角ｺﾞｼｯｸUB" panose="020B0900000000000000" pitchFamily="50" charset="-128"/>
              </a:rPr>
              <a:t>(</a:t>
            </a:r>
            <a:r>
              <a:rPr kumimoji="1" lang="ja-JP" altLang="en-US" sz="2400" dirty="0">
                <a:effectLst>
                  <a:glow rad="165100">
                    <a:schemeClr val="bg1">
                      <a:alpha val="90000"/>
                    </a:schemeClr>
                  </a:glow>
                </a:effectLst>
                <a:latin typeface="HGP創英角ｺﾞｼｯｸUB" panose="020B0900000000000000" pitchFamily="50" charset="-128"/>
                <a:ea typeface="HGP創英角ｺﾞｼｯｸUB" panose="020B0900000000000000" pitchFamily="50" charset="-128"/>
              </a:rPr>
              <a:t>棒読み</a:t>
            </a:r>
            <a:r>
              <a:rPr kumimoji="1" lang="en-US" altLang="ja-JP" sz="2400" dirty="0">
                <a:effectLst>
                  <a:glow rad="165100">
                    <a:schemeClr val="bg1">
                      <a:alpha val="90000"/>
                    </a:schemeClr>
                  </a:glow>
                </a:effectLst>
                <a:latin typeface="HGP創英角ｺﾞｼｯｸUB" panose="020B0900000000000000" pitchFamily="50" charset="-128"/>
                <a:ea typeface="HGP創英角ｺﾞｼｯｸUB" panose="020B0900000000000000" pitchFamily="50" charset="-128"/>
              </a:rPr>
              <a:t>)</a:t>
            </a:r>
            <a:r>
              <a:rPr kumimoji="1" lang="ja-JP" altLang="en-US" sz="2400" dirty="0">
                <a:effectLst>
                  <a:glow rad="165100">
                    <a:schemeClr val="bg1">
                      <a:alpha val="90000"/>
                    </a:schemeClr>
                  </a:glow>
                </a:effectLst>
                <a:latin typeface="HGP創英角ｺﾞｼｯｸUB" panose="020B0900000000000000" pitchFamily="50" charset="-128"/>
                <a:ea typeface="HGP創英角ｺﾞｼｯｸUB" panose="020B0900000000000000" pitchFamily="50" charset="-128"/>
              </a:rPr>
              <a:t>」</a:t>
            </a:r>
          </a:p>
        </p:txBody>
      </p:sp>
      <p:pic>
        <p:nvPicPr>
          <p:cNvPr id="16" name="図 15">
            <a:extLst>
              <a:ext uri="{FF2B5EF4-FFF2-40B4-BE49-F238E27FC236}">
                <a16:creationId xmlns:a16="http://schemas.microsoft.com/office/drawing/2014/main" id="{31A72620-7597-E472-333C-429466E57FDB}"/>
              </a:ext>
            </a:extLst>
          </p:cNvPr>
          <p:cNvPicPr>
            <a:picLocks noChangeAspect="1"/>
          </p:cNvPicPr>
          <p:nvPr/>
        </p:nvPicPr>
        <p:blipFill>
          <a:blip r:embed="rId10">
            <a:extLst>
              <a:ext uri="{28A0092B-C50C-407E-A947-70E740481C1C}">
                <a14:useLocalDpi xmlns:a14="http://schemas.microsoft.com/office/drawing/2010/main" val="0"/>
              </a:ext>
            </a:extLst>
          </a:blip>
          <a:srcRect l="25800" t="27021" r="29502" b="40286"/>
          <a:stretch/>
        </p:blipFill>
        <p:spPr>
          <a:xfrm>
            <a:off x="2820257" y="5769833"/>
            <a:ext cx="3305899" cy="1418767"/>
          </a:xfrm>
          <a:prstGeom prst="rect">
            <a:avLst/>
          </a:prstGeom>
          <a:ln w="38100">
            <a:solidFill>
              <a:schemeClr val="tx1"/>
            </a:solidFill>
          </a:ln>
        </p:spPr>
      </p:pic>
      <p:sp>
        <p:nvSpPr>
          <p:cNvPr id="90" name="テキスト ボックス 89">
            <a:extLst>
              <a:ext uri="{FF2B5EF4-FFF2-40B4-BE49-F238E27FC236}">
                <a16:creationId xmlns:a16="http://schemas.microsoft.com/office/drawing/2014/main" id="{9BE39C5C-8DBA-45A3-3DA9-A32EE82BB222}"/>
              </a:ext>
            </a:extLst>
          </p:cNvPr>
          <p:cNvSpPr txBox="1"/>
          <p:nvPr/>
        </p:nvSpPr>
        <p:spPr>
          <a:xfrm>
            <a:off x="5792418" y="1276271"/>
            <a:ext cx="569387" cy="2469907"/>
          </a:xfrm>
          <a:prstGeom prst="rect">
            <a:avLst/>
          </a:prstGeom>
          <a:noFill/>
        </p:spPr>
        <p:txBody>
          <a:bodyPr vert="eaVert" wrap="none" rtlCol="0">
            <a:spAutoFit/>
          </a:bodyPr>
          <a:lstStyle/>
          <a:p>
            <a:r>
              <a:rPr kumimoji="1" lang="en-US" altLang="ja-JP" sz="2500" dirty="0">
                <a:effectLst>
                  <a:glow rad="165100">
                    <a:schemeClr val="bg1">
                      <a:alpha val="90000"/>
                    </a:schemeClr>
                  </a:glow>
                </a:effectLst>
                <a:latin typeface="HGP創英角ｺﾞｼｯｸUB" panose="020B0900000000000000" pitchFamily="50" charset="-128"/>
                <a:ea typeface="HGP創英角ｺﾞｼｯｸUB" panose="020B0900000000000000" pitchFamily="50" charset="-128"/>
              </a:rPr>
              <a:t>1</a:t>
            </a:r>
            <a:r>
              <a:rPr kumimoji="1" lang="ja-JP" altLang="en-US" sz="2500" dirty="0">
                <a:effectLst>
                  <a:glow rad="165100">
                    <a:schemeClr val="bg1">
                      <a:alpha val="90000"/>
                    </a:schemeClr>
                  </a:glow>
                </a:effectLst>
                <a:latin typeface="HGP創英角ｺﾞｼｯｸUB" panose="020B0900000000000000" pitchFamily="50" charset="-128"/>
                <a:ea typeface="HGP創英角ｺﾞｼｯｸUB" panose="020B0900000000000000" pitchFamily="50" charset="-128"/>
              </a:rPr>
              <a:t>ヶ月</a:t>
            </a:r>
            <a:r>
              <a:rPr kumimoji="1" lang="ja-JP" altLang="en-US" sz="2000" dirty="0">
                <a:effectLst>
                  <a:glow rad="139700">
                    <a:schemeClr val="bg1">
                      <a:alpha val="90000"/>
                    </a:schemeClr>
                  </a:glow>
                </a:effectLst>
                <a:latin typeface="HGP創英角ｺﾞｼｯｸUB" panose="020B0900000000000000" pitchFamily="50" charset="-128"/>
                <a:ea typeface="HGP創英角ｺﾞｼｯｸUB" panose="020B0900000000000000" pitchFamily="50" charset="-128"/>
              </a:rPr>
              <a:t>擦られた</a:t>
            </a:r>
            <a:r>
              <a:rPr kumimoji="1" lang="ja-JP" altLang="en-US" sz="2000" dirty="0">
                <a:effectLst>
                  <a:glow rad="139700">
                    <a:srgbClr val="FFC000">
                      <a:alpha val="80000"/>
                    </a:srgbClr>
                  </a:glow>
                </a:effectLst>
                <a:latin typeface="HGP創英角ｺﾞｼｯｸUB" panose="020B0900000000000000" pitchFamily="50" charset="-128"/>
                <a:ea typeface="HGP創英角ｺﾞｼｯｸUB" panose="020B0900000000000000" pitchFamily="50" charset="-128"/>
              </a:rPr>
              <a:t>伝説</a:t>
            </a:r>
            <a:endParaRPr kumimoji="1" lang="ja-JP" altLang="en-US" sz="2500" dirty="0">
              <a:effectLst>
                <a:glow rad="139700">
                  <a:srgbClr val="FFC000">
                    <a:alpha val="80000"/>
                  </a:srgbClr>
                </a:glow>
              </a:effectLst>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544032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2000" r="-52000"/>
          </a:stretch>
        </a:blipFill>
        <a:effectLst/>
      </p:bgPr>
    </p:bg>
    <p:spTree>
      <p:nvGrpSpPr>
        <p:cNvPr id="1" name="">
          <a:extLst>
            <a:ext uri="{FF2B5EF4-FFF2-40B4-BE49-F238E27FC236}">
              <a16:creationId xmlns:a16="http://schemas.microsoft.com/office/drawing/2014/main" id="{F9262801-07AB-E55E-4812-08923FFF1C0C}"/>
            </a:ext>
          </a:extLst>
        </p:cNvPr>
        <p:cNvGrpSpPr/>
        <p:nvPr/>
      </p:nvGrpSpPr>
      <p:grpSpPr>
        <a:xfrm>
          <a:off x="0" y="0"/>
          <a:ext cx="0" cy="0"/>
          <a:chOff x="0" y="0"/>
          <a:chExt cx="0" cy="0"/>
        </a:xfrm>
      </p:grpSpPr>
      <p:sp>
        <p:nvSpPr>
          <p:cNvPr id="57" name="フリーフォーム: 図形 56">
            <a:extLst>
              <a:ext uri="{FF2B5EF4-FFF2-40B4-BE49-F238E27FC236}">
                <a16:creationId xmlns:a16="http://schemas.microsoft.com/office/drawing/2014/main" id="{7301DD29-5DB5-F7C5-D713-EECD5DD7CF6B}"/>
              </a:ext>
            </a:extLst>
          </p:cNvPr>
          <p:cNvSpPr/>
          <p:nvPr/>
        </p:nvSpPr>
        <p:spPr>
          <a:xfrm>
            <a:off x="1869204" y="4858675"/>
            <a:ext cx="5551106" cy="5120636"/>
          </a:xfrm>
          <a:custGeom>
            <a:avLst/>
            <a:gdLst>
              <a:gd name="connsiteX0" fmla="*/ 2139828 w 5551106"/>
              <a:gd name="connsiteY0" fmla="*/ 3411808 h 5120636"/>
              <a:gd name="connsiteX1" fmla="*/ 2139080 w 5551106"/>
              <a:gd name="connsiteY1" fmla="*/ 3413303 h 5120636"/>
              <a:gd name="connsiteX2" fmla="*/ 3413632 w 5551106"/>
              <a:gd name="connsiteY2" fmla="*/ 3413303 h 5120636"/>
              <a:gd name="connsiteX3" fmla="*/ 3414379 w 5551106"/>
              <a:gd name="connsiteY3" fmla="*/ 3411808 h 5120636"/>
              <a:gd name="connsiteX4" fmla="*/ 2134579 w 5551106"/>
              <a:gd name="connsiteY4" fmla="*/ 0 h 5120636"/>
              <a:gd name="connsiteX5" fmla="*/ 3421303 w 5551106"/>
              <a:gd name="connsiteY5" fmla="*/ 0 h 5120636"/>
              <a:gd name="connsiteX6" fmla="*/ 3848136 w 5551106"/>
              <a:gd name="connsiteY6" fmla="*/ 853667 h 5120636"/>
              <a:gd name="connsiteX7" fmla="*/ 3844286 w 5551106"/>
              <a:gd name="connsiteY7" fmla="*/ 861367 h 5120636"/>
              <a:gd name="connsiteX8" fmla="*/ 5124121 w 5551106"/>
              <a:gd name="connsiteY8" fmla="*/ 861367 h 5120636"/>
              <a:gd name="connsiteX9" fmla="*/ 5550954 w 5551106"/>
              <a:gd name="connsiteY9" fmla="*/ 1715034 h 5120636"/>
              <a:gd name="connsiteX10" fmla="*/ 5125005 w 5551106"/>
              <a:gd name="connsiteY10" fmla="*/ 2566932 h 5120636"/>
              <a:gd name="connsiteX11" fmla="*/ 5551106 w 5551106"/>
              <a:gd name="connsiteY11" fmla="*/ 3419134 h 5120636"/>
              <a:gd name="connsiteX12" fmla="*/ 5124273 w 5551106"/>
              <a:gd name="connsiteY12" fmla="*/ 4272800 h 5120636"/>
              <a:gd name="connsiteX13" fmla="*/ 3842833 w 5551106"/>
              <a:gd name="connsiteY13" fmla="*/ 4272800 h 5120636"/>
              <a:gd name="connsiteX14" fmla="*/ 3418915 w 5551106"/>
              <a:gd name="connsiteY14" fmla="*/ 5120636 h 5120636"/>
              <a:gd name="connsiteX15" fmla="*/ 2132191 w 5551106"/>
              <a:gd name="connsiteY15" fmla="*/ 5120636 h 5120636"/>
              <a:gd name="connsiteX16" fmla="*/ 1705358 w 5551106"/>
              <a:gd name="connsiteY16" fmla="*/ 4266970 h 5120636"/>
              <a:gd name="connsiteX17" fmla="*/ 1706668 w 5551106"/>
              <a:gd name="connsiteY17" fmla="*/ 4264349 h 5120636"/>
              <a:gd name="connsiteX18" fmla="*/ 426833 w 5551106"/>
              <a:gd name="connsiteY18" fmla="*/ 4264349 h 5120636"/>
              <a:gd name="connsiteX19" fmla="*/ 0 w 5551106"/>
              <a:gd name="connsiteY19" fmla="*/ 3410683 h 5120636"/>
              <a:gd name="connsiteX20" fmla="*/ 426833 w 5551106"/>
              <a:gd name="connsiteY20" fmla="*/ 2557016 h 5120636"/>
              <a:gd name="connsiteX21" fmla="*/ 1711362 w 5551106"/>
              <a:gd name="connsiteY21" fmla="*/ 2557016 h 5120636"/>
              <a:gd name="connsiteX22" fmla="*/ 1711402 w 5551106"/>
              <a:gd name="connsiteY22" fmla="*/ 2556936 h 5120636"/>
              <a:gd name="connsiteX23" fmla="*/ 426833 w 5551106"/>
              <a:gd name="connsiteY23" fmla="*/ 2556936 h 5120636"/>
              <a:gd name="connsiteX24" fmla="*/ 0 w 5551106"/>
              <a:gd name="connsiteY24" fmla="*/ 1703270 h 5120636"/>
              <a:gd name="connsiteX25" fmla="*/ 426833 w 5551106"/>
              <a:gd name="connsiteY25" fmla="*/ 849603 h 5120636"/>
              <a:gd name="connsiteX26" fmla="*/ 1709778 w 5551106"/>
              <a:gd name="connsiteY26" fmla="*/ 849603 h 5120636"/>
              <a:gd name="connsiteX0" fmla="*/ 2139828 w 5551106"/>
              <a:gd name="connsiteY0" fmla="*/ 3411808 h 5120636"/>
              <a:gd name="connsiteX1" fmla="*/ 2139080 w 5551106"/>
              <a:gd name="connsiteY1" fmla="*/ 3413303 h 5120636"/>
              <a:gd name="connsiteX2" fmla="*/ 3413632 w 5551106"/>
              <a:gd name="connsiteY2" fmla="*/ 3413303 h 5120636"/>
              <a:gd name="connsiteX3" fmla="*/ 3414379 w 5551106"/>
              <a:gd name="connsiteY3" fmla="*/ 3411808 h 5120636"/>
              <a:gd name="connsiteX4" fmla="*/ 2139828 w 5551106"/>
              <a:gd name="connsiteY4" fmla="*/ 3411808 h 5120636"/>
              <a:gd name="connsiteX5" fmla="*/ 2134579 w 5551106"/>
              <a:gd name="connsiteY5" fmla="*/ 0 h 5120636"/>
              <a:gd name="connsiteX6" fmla="*/ 3421303 w 5551106"/>
              <a:gd name="connsiteY6" fmla="*/ 0 h 5120636"/>
              <a:gd name="connsiteX7" fmla="*/ 3848136 w 5551106"/>
              <a:gd name="connsiteY7" fmla="*/ 853667 h 5120636"/>
              <a:gd name="connsiteX8" fmla="*/ 3844286 w 5551106"/>
              <a:gd name="connsiteY8" fmla="*/ 861367 h 5120636"/>
              <a:gd name="connsiteX9" fmla="*/ 5124121 w 5551106"/>
              <a:gd name="connsiteY9" fmla="*/ 861367 h 5120636"/>
              <a:gd name="connsiteX10" fmla="*/ 5550954 w 5551106"/>
              <a:gd name="connsiteY10" fmla="*/ 1715034 h 5120636"/>
              <a:gd name="connsiteX11" fmla="*/ 5125005 w 5551106"/>
              <a:gd name="connsiteY11" fmla="*/ 2566932 h 5120636"/>
              <a:gd name="connsiteX12" fmla="*/ 5551106 w 5551106"/>
              <a:gd name="connsiteY12" fmla="*/ 3419134 h 5120636"/>
              <a:gd name="connsiteX13" fmla="*/ 5124273 w 5551106"/>
              <a:gd name="connsiteY13" fmla="*/ 4272800 h 5120636"/>
              <a:gd name="connsiteX14" fmla="*/ 3842833 w 5551106"/>
              <a:gd name="connsiteY14" fmla="*/ 4272800 h 5120636"/>
              <a:gd name="connsiteX15" fmla="*/ 3418915 w 5551106"/>
              <a:gd name="connsiteY15" fmla="*/ 5120636 h 5120636"/>
              <a:gd name="connsiteX16" fmla="*/ 2132191 w 5551106"/>
              <a:gd name="connsiteY16" fmla="*/ 5120636 h 5120636"/>
              <a:gd name="connsiteX17" fmla="*/ 1705358 w 5551106"/>
              <a:gd name="connsiteY17" fmla="*/ 4266970 h 5120636"/>
              <a:gd name="connsiteX18" fmla="*/ 1706668 w 5551106"/>
              <a:gd name="connsiteY18" fmla="*/ 4264349 h 5120636"/>
              <a:gd name="connsiteX19" fmla="*/ 426833 w 5551106"/>
              <a:gd name="connsiteY19" fmla="*/ 4264349 h 5120636"/>
              <a:gd name="connsiteX20" fmla="*/ 0 w 5551106"/>
              <a:gd name="connsiteY20" fmla="*/ 3410683 h 5120636"/>
              <a:gd name="connsiteX21" fmla="*/ 426833 w 5551106"/>
              <a:gd name="connsiteY21" fmla="*/ 2557016 h 5120636"/>
              <a:gd name="connsiteX22" fmla="*/ 1711362 w 5551106"/>
              <a:gd name="connsiteY22" fmla="*/ 2557016 h 5120636"/>
              <a:gd name="connsiteX23" fmla="*/ 426833 w 5551106"/>
              <a:gd name="connsiteY23" fmla="*/ 2556936 h 5120636"/>
              <a:gd name="connsiteX24" fmla="*/ 0 w 5551106"/>
              <a:gd name="connsiteY24" fmla="*/ 1703270 h 5120636"/>
              <a:gd name="connsiteX25" fmla="*/ 426833 w 5551106"/>
              <a:gd name="connsiteY25" fmla="*/ 849603 h 5120636"/>
              <a:gd name="connsiteX26" fmla="*/ 1709778 w 5551106"/>
              <a:gd name="connsiteY26" fmla="*/ 849603 h 5120636"/>
              <a:gd name="connsiteX27" fmla="*/ 2134579 w 5551106"/>
              <a:gd name="connsiteY27" fmla="*/ 0 h 5120636"/>
              <a:gd name="connsiteX0" fmla="*/ 2139828 w 5551106"/>
              <a:gd name="connsiteY0" fmla="*/ 3411808 h 5120636"/>
              <a:gd name="connsiteX1" fmla="*/ 2139080 w 5551106"/>
              <a:gd name="connsiteY1" fmla="*/ 3413303 h 5120636"/>
              <a:gd name="connsiteX2" fmla="*/ 3413632 w 5551106"/>
              <a:gd name="connsiteY2" fmla="*/ 3413303 h 5120636"/>
              <a:gd name="connsiteX3" fmla="*/ 3414379 w 5551106"/>
              <a:gd name="connsiteY3" fmla="*/ 3411808 h 5120636"/>
              <a:gd name="connsiteX4" fmla="*/ 2139828 w 5551106"/>
              <a:gd name="connsiteY4" fmla="*/ 3411808 h 5120636"/>
              <a:gd name="connsiteX5" fmla="*/ 2134579 w 5551106"/>
              <a:gd name="connsiteY5" fmla="*/ 0 h 5120636"/>
              <a:gd name="connsiteX6" fmla="*/ 3421303 w 5551106"/>
              <a:gd name="connsiteY6" fmla="*/ 0 h 5120636"/>
              <a:gd name="connsiteX7" fmla="*/ 3848136 w 5551106"/>
              <a:gd name="connsiteY7" fmla="*/ 853667 h 5120636"/>
              <a:gd name="connsiteX8" fmla="*/ 3844286 w 5551106"/>
              <a:gd name="connsiteY8" fmla="*/ 861367 h 5120636"/>
              <a:gd name="connsiteX9" fmla="*/ 5124121 w 5551106"/>
              <a:gd name="connsiteY9" fmla="*/ 861367 h 5120636"/>
              <a:gd name="connsiteX10" fmla="*/ 5550954 w 5551106"/>
              <a:gd name="connsiteY10" fmla="*/ 1715034 h 5120636"/>
              <a:gd name="connsiteX11" fmla="*/ 5125005 w 5551106"/>
              <a:gd name="connsiteY11" fmla="*/ 2566932 h 5120636"/>
              <a:gd name="connsiteX12" fmla="*/ 5551106 w 5551106"/>
              <a:gd name="connsiteY12" fmla="*/ 3419134 h 5120636"/>
              <a:gd name="connsiteX13" fmla="*/ 5124273 w 5551106"/>
              <a:gd name="connsiteY13" fmla="*/ 4272800 h 5120636"/>
              <a:gd name="connsiteX14" fmla="*/ 3842833 w 5551106"/>
              <a:gd name="connsiteY14" fmla="*/ 4272800 h 5120636"/>
              <a:gd name="connsiteX15" fmla="*/ 3418915 w 5551106"/>
              <a:gd name="connsiteY15" fmla="*/ 5120636 h 5120636"/>
              <a:gd name="connsiteX16" fmla="*/ 2132191 w 5551106"/>
              <a:gd name="connsiteY16" fmla="*/ 5120636 h 5120636"/>
              <a:gd name="connsiteX17" fmla="*/ 1705358 w 5551106"/>
              <a:gd name="connsiteY17" fmla="*/ 4266970 h 5120636"/>
              <a:gd name="connsiteX18" fmla="*/ 1706668 w 5551106"/>
              <a:gd name="connsiteY18" fmla="*/ 4264349 h 5120636"/>
              <a:gd name="connsiteX19" fmla="*/ 426833 w 5551106"/>
              <a:gd name="connsiteY19" fmla="*/ 4264349 h 5120636"/>
              <a:gd name="connsiteX20" fmla="*/ 0 w 5551106"/>
              <a:gd name="connsiteY20" fmla="*/ 3410683 h 5120636"/>
              <a:gd name="connsiteX21" fmla="*/ 426833 w 5551106"/>
              <a:gd name="connsiteY21" fmla="*/ 2557016 h 5120636"/>
              <a:gd name="connsiteX22" fmla="*/ 426833 w 5551106"/>
              <a:gd name="connsiteY22" fmla="*/ 2556936 h 5120636"/>
              <a:gd name="connsiteX23" fmla="*/ 0 w 5551106"/>
              <a:gd name="connsiteY23" fmla="*/ 1703270 h 5120636"/>
              <a:gd name="connsiteX24" fmla="*/ 426833 w 5551106"/>
              <a:gd name="connsiteY24" fmla="*/ 849603 h 5120636"/>
              <a:gd name="connsiteX25" fmla="*/ 1709778 w 5551106"/>
              <a:gd name="connsiteY25" fmla="*/ 849603 h 5120636"/>
              <a:gd name="connsiteX26" fmla="*/ 2134579 w 5551106"/>
              <a:gd name="connsiteY26" fmla="*/ 0 h 5120636"/>
              <a:gd name="connsiteX0" fmla="*/ 2139828 w 5551106"/>
              <a:gd name="connsiteY0" fmla="*/ 3411808 h 5120636"/>
              <a:gd name="connsiteX1" fmla="*/ 2139080 w 5551106"/>
              <a:gd name="connsiteY1" fmla="*/ 3413303 h 5120636"/>
              <a:gd name="connsiteX2" fmla="*/ 3413632 w 5551106"/>
              <a:gd name="connsiteY2" fmla="*/ 3413303 h 5120636"/>
              <a:gd name="connsiteX3" fmla="*/ 2139828 w 5551106"/>
              <a:gd name="connsiteY3" fmla="*/ 3411808 h 5120636"/>
              <a:gd name="connsiteX4" fmla="*/ 2134579 w 5551106"/>
              <a:gd name="connsiteY4" fmla="*/ 0 h 5120636"/>
              <a:gd name="connsiteX5" fmla="*/ 3421303 w 5551106"/>
              <a:gd name="connsiteY5" fmla="*/ 0 h 5120636"/>
              <a:gd name="connsiteX6" fmla="*/ 3848136 w 5551106"/>
              <a:gd name="connsiteY6" fmla="*/ 853667 h 5120636"/>
              <a:gd name="connsiteX7" fmla="*/ 3844286 w 5551106"/>
              <a:gd name="connsiteY7" fmla="*/ 861367 h 5120636"/>
              <a:gd name="connsiteX8" fmla="*/ 5124121 w 5551106"/>
              <a:gd name="connsiteY8" fmla="*/ 861367 h 5120636"/>
              <a:gd name="connsiteX9" fmla="*/ 5550954 w 5551106"/>
              <a:gd name="connsiteY9" fmla="*/ 1715034 h 5120636"/>
              <a:gd name="connsiteX10" fmla="*/ 5125005 w 5551106"/>
              <a:gd name="connsiteY10" fmla="*/ 2566932 h 5120636"/>
              <a:gd name="connsiteX11" fmla="*/ 5551106 w 5551106"/>
              <a:gd name="connsiteY11" fmla="*/ 3419134 h 5120636"/>
              <a:gd name="connsiteX12" fmla="*/ 5124273 w 5551106"/>
              <a:gd name="connsiteY12" fmla="*/ 4272800 h 5120636"/>
              <a:gd name="connsiteX13" fmla="*/ 3842833 w 5551106"/>
              <a:gd name="connsiteY13" fmla="*/ 4272800 h 5120636"/>
              <a:gd name="connsiteX14" fmla="*/ 3418915 w 5551106"/>
              <a:gd name="connsiteY14" fmla="*/ 5120636 h 5120636"/>
              <a:gd name="connsiteX15" fmla="*/ 2132191 w 5551106"/>
              <a:gd name="connsiteY15" fmla="*/ 5120636 h 5120636"/>
              <a:gd name="connsiteX16" fmla="*/ 1705358 w 5551106"/>
              <a:gd name="connsiteY16" fmla="*/ 4266970 h 5120636"/>
              <a:gd name="connsiteX17" fmla="*/ 1706668 w 5551106"/>
              <a:gd name="connsiteY17" fmla="*/ 4264349 h 5120636"/>
              <a:gd name="connsiteX18" fmla="*/ 426833 w 5551106"/>
              <a:gd name="connsiteY18" fmla="*/ 4264349 h 5120636"/>
              <a:gd name="connsiteX19" fmla="*/ 0 w 5551106"/>
              <a:gd name="connsiteY19" fmla="*/ 3410683 h 5120636"/>
              <a:gd name="connsiteX20" fmla="*/ 426833 w 5551106"/>
              <a:gd name="connsiteY20" fmla="*/ 2557016 h 5120636"/>
              <a:gd name="connsiteX21" fmla="*/ 426833 w 5551106"/>
              <a:gd name="connsiteY21" fmla="*/ 2556936 h 5120636"/>
              <a:gd name="connsiteX22" fmla="*/ 0 w 5551106"/>
              <a:gd name="connsiteY22" fmla="*/ 1703270 h 5120636"/>
              <a:gd name="connsiteX23" fmla="*/ 426833 w 5551106"/>
              <a:gd name="connsiteY23" fmla="*/ 849603 h 5120636"/>
              <a:gd name="connsiteX24" fmla="*/ 1709778 w 5551106"/>
              <a:gd name="connsiteY24" fmla="*/ 849603 h 5120636"/>
              <a:gd name="connsiteX25" fmla="*/ 2134579 w 5551106"/>
              <a:gd name="connsiteY25" fmla="*/ 0 h 5120636"/>
              <a:gd name="connsiteX0" fmla="*/ 2139828 w 5551106"/>
              <a:gd name="connsiteY0" fmla="*/ 3411808 h 5120636"/>
              <a:gd name="connsiteX1" fmla="*/ 2139080 w 5551106"/>
              <a:gd name="connsiteY1" fmla="*/ 3413303 h 5120636"/>
              <a:gd name="connsiteX2" fmla="*/ 2139828 w 5551106"/>
              <a:gd name="connsiteY2" fmla="*/ 3411808 h 5120636"/>
              <a:gd name="connsiteX3" fmla="*/ 2134579 w 5551106"/>
              <a:gd name="connsiteY3" fmla="*/ 0 h 5120636"/>
              <a:gd name="connsiteX4" fmla="*/ 3421303 w 5551106"/>
              <a:gd name="connsiteY4" fmla="*/ 0 h 5120636"/>
              <a:gd name="connsiteX5" fmla="*/ 3848136 w 5551106"/>
              <a:gd name="connsiteY5" fmla="*/ 853667 h 5120636"/>
              <a:gd name="connsiteX6" fmla="*/ 3844286 w 5551106"/>
              <a:gd name="connsiteY6" fmla="*/ 861367 h 5120636"/>
              <a:gd name="connsiteX7" fmla="*/ 5124121 w 5551106"/>
              <a:gd name="connsiteY7" fmla="*/ 861367 h 5120636"/>
              <a:gd name="connsiteX8" fmla="*/ 5550954 w 5551106"/>
              <a:gd name="connsiteY8" fmla="*/ 1715034 h 5120636"/>
              <a:gd name="connsiteX9" fmla="*/ 5125005 w 5551106"/>
              <a:gd name="connsiteY9" fmla="*/ 2566932 h 5120636"/>
              <a:gd name="connsiteX10" fmla="*/ 5551106 w 5551106"/>
              <a:gd name="connsiteY10" fmla="*/ 3419134 h 5120636"/>
              <a:gd name="connsiteX11" fmla="*/ 5124273 w 5551106"/>
              <a:gd name="connsiteY11" fmla="*/ 4272800 h 5120636"/>
              <a:gd name="connsiteX12" fmla="*/ 3842833 w 5551106"/>
              <a:gd name="connsiteY12" fmla="*/ 4272800 h 5120636"/>
              <a:gd name="connsiteX13" fmla="*/ 3418915 w 5551106"/>
              <a:gd name="connsiteY13" fmla="*/ 5120636 h 5120636"/>
              <a:gd name="connsiteX14" fmla="*/ 2132191 w 5551106"/>
              <a:gd name="connsiteY14" fmla="*/ 5120636 h 5120636"/>
              <a:gd name="connsiteX15" fmla="*/ 1705358 w 5551106"/>
              <a:gd name="connsiteY15" fmla="*/ 4266970 h 5120636"/>
              <a:gd name="connsiteX16" fmla="*/ 1706668 w 5551106"/>
              <a:gd name="connsiteY16" fmla="*/ 4264349 h 5120636"/>
              <a:gd name="connsiteX17" fmla="*/ 426833 w 5551106"/>
              <a:gd name="connsiteY17" fmla="*/ 4264349 h 5120636"/>
              <a:gd name="connsiteX18" fmla="*/ 0 w 5551106"/>
              <a:gd name="connsiteY18" fmla="*/ 3410683 h 5120636"/>
              <a:gd name="connsiteX19" fmla="*/ 426833 w 5551106"/>
              <a:gd name="connsiteY19" fmla="*/ 2557016 h 5120636"/>
              <a:gd name="connsiteX20" fmla="*/ 426833 w 5551106"/>
              <a:gd name="connsiteY20" fmla="*/ 2556936 h 5120636"/>
              <a:gd name="connsiteX21" fmla="*/ 0 w 5551106"/>
              <a:gd name="connsiteY21" fmla="*/ 1703270 h 5120636"/>
              <a:gd name="connsiteX22" fmla="*/ 426833 w 5551106"/>
              <a:gd name="connsiteY22" fmla="*/ 849603 h 5120636"/>
              <a:gd name="connsiteX23" fmla="*/ 1709778 w 5551106"/>
              <a:gd name="connsiteY23" fmla="*/ 849603 h 5120636"/>
              <a:gd name="connsiteX24" fmla="*/ 2134579 w 5551106"/>
              <a:gd name="connsiteY24" fmla="*/ 0 h 5120636"/>
              <a:gd name="connsiteX0" fmla="*/ 2134579 w 5551106"/>
              <a:gd name="connsiteY0" fmla="*/ 0 h 5120636"/>
              <a:gd name="connsiteX1" fmla="*/ 3421303 w 5551106"/>
              <a:gd name="connsiteY1" fmla="*/ 0 h 5120636"/>
              <a:gd name="connsiteX2" fmla="*/ 3848136 w 5551106"/>
              <a:gd name="connsiteY2" fmla="*/ 853667 h 5120636"/>
              <a:gd name="connsiteX3" fmla="*/ 3844286 w 5551106"/>
              <a:gd name="connsiteY3" fmla="*/ 861367 h 5120636"/>
              <a:gd name="connsiteX4" fmla="*/ 5124121 w 5551106"/>
              <a:gd name="connsiteY4" fmla="*/ 861367 h 5120636"/>
              <a:gd name="connsiteX5" fmla="*/ 5550954 w 5551106"/>
              <a:gd name="connsiteY5" fmla="*/ 1715034 h 5120636"/>
              <a:gd name="connsiteX6" fmla="*/ 5125005 w 5551106"/>
              <a:gd name="connsiteY6" fmla="*/ 2566932 h 5120636"/>
              <a:gd name="connsiteX7" fmla="*/ 5551106 w 5551106"/>
              <a:gd name="connsiteY7" fmla="*/ 3419134 h 5120636"/>
              <a:gd name="connsiteX8" fmla="*/ 5124273 w 5551106"/>
              <a:gd name="connsiteY8" fmla="*/ 4272800 h 5120636"/>
              <a:gd name="connsiteX9" fmla="*/ 3842833 w 5551106"/>
              <a:gd name="connsiteY9" fmla="*/ 4272800 h 5120636"/>
              <a:gd name="connsiteX10" fmla="*/ 3418915 w 5551106"/>
              <a:gd name="connsiteY10" fmla="*/ 5120636 h 5120636"/>
              <a:gd name="connsiteX11" fmla="*/ 2132191 w 5551106"/>
              <a:gd name="connsiteY11" fmla="*/ 5120636 h 5120636"/>
              <a:gd name="connsiteX12" fmla="*/ 1705358 w 5551106"/>
              <a:gd name="connsiteY12" fmla="*/ 4266970 h 5120636"/>
              <a:gd name="connsiteX13" fmla="*/ 1706668 w 5551106"/>
              <a:gd name="connsiteY13" fmla="*/ 4264349 h 5120636"/>
              <a:gd name="connsiteX14" fmla="*/ 426833 w 5551106"/>
              <a:gd name="connsiteY14" fmla="*/ 4264349 h 5120636"/>
              <a:gd name="connsiteX15" fmla="*/ 0 w 5551106"/>
              <a:gd name="connsiteY15" fmla="*/ 3410683 h 5120636"/>
              <a:gd name="connsiteX16" fmla="*/ 426833 w 5551106"/>
              <a:gd name="connsiteY16" fmla="*/ 2557016 h 5120636"/>
              <a:gd name="connsiteX17" fmla="*/ 426833 w 5551106"/>
              <a:gd name="connsiteY17" fmla="*/ 2556936 h 5120636"/>
              <a:gd name="connsiteX18" fmla="*/ 0 w 5551106"/>
              <a:gd name="connsiteY18" fmla="*/ 1703270 h 5120636"/>
              <a:gd name="connsiteX19" fmla="*/ 426833 w 5551106"/>
              <a:gd name="connsiteY19" fmla="*/ 849603 h 5120636"/>
              <a:gd name="connsiteX20" fmla="*/ 1709778 w 5551106"/>
              <a:gd name="connsiteY20" fmla="*/ 849603 h 5120636"/>
              <a:gd name="connsiteX21" fmla="*/ 2134579 w 5551106"/>
              <a:gd name="connsiteY21" fmla="*/ 0 h 512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51106" h="5120636">
                <a:moveTo>
                  <a:pt x="2134579" y="0"/>
                </a:moveTo>
                <a:lnTo>
                  <a:pt x="3421303" y="0"/>
                </a:lnTo>
                <a:lnTo>
                  <a:pt x="3848136" y="853667"/>
                </a:lnTo>
                <a:lnTo>
                  <a:pt x="3844286" y="861367"/>
                </a:lnTo>
                <a:lnTo>
                  <a:pt x="5124121" y="861367"/>
                </a:lnTo>
                <a:lnTo>
                  <a:pt x="5550954" y="1715034"/>
                </a:lnTo>
                <a:lnTo>
                  <a:pt x="5125005" y="2566932"/>
                </a:lnTo>
                <a:lnTo>
                  <a:pt x="5551106" y="3419134"/>
                </a:lnTo>
                <a:lnTo>
                  <a:pt x="5124273" y="4272800"/>
                </a:lnTo>
                <a:lnTo>
                  <a:pt x="3842833" y="4272800"/>
                </a:lnTo>
                <a:lnTo>
                  <a:pt x="3418915" y="5120636"/>
                </a:lnTo>
                <a:lnTo>
                  <a:pt x="2132191" y="5120636"/>
                </a:lnTo>
                <a:lnTo>
                  <a:pt x="1705358" y="4266970"/>
                </a:lnTo>
                <a:lnTo>
                  <a:pt x="1706668" y="4264349"/>
                </a:lnTo>
                <a:lnTo>
                  <a:pt x="426833" y="4264349"/>
                </a:lnTo>
                <a:lnTo>
                  <a:pt x="0" y="3410683"/>
                </a:lnTo>
                <a:lnTo>
                  <a:pt x="426833" y="2557016"/>
                </a:lnTo>
                <a:lnTo>
                  <a:pt x="426833" y="2556936"/>
                </a:lnTo>
                <a:lnTo>
                  <a:pt x="0" y="1703270"/>
                </a:lnTo>
                <a:lnTo>
                  <a:pt x="426833" y="849603"/>
                </a:lnTo>
                <a:lnTo>
                  <a:pt x="1709778" y="849603"/>
                </a:lnTo>
                <a:lnTo>
                  <a:pt x="2134579" y="0"/>
                </a:lnTo>
                <a:close/>
              </a:path>
            </a:pathLst>
          </a:custGeom>
          <a:blipFill dpi="0" rotWithShape="1">
            <a:blip r:embed="rId4"/>
            <a:srcRect/>
            <a:stretch>
              <a:fillRect/>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pic>
        <p:nvPicPr>
          <p:cNvPr id="44" name="図 43">
            <a:extLst>
              <a:ext uri="{FF2B5EF4-FFF2-40B4-BE49-F238E27FC236}">
                <a16:creationId xmlns:a16="http://schemas.microsoft.com/office/drawing/2014/main" id="{3C40D406-9644-3F54-B1A4-DC0E80F4A6A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467" b="96204" l="30412" r="56034">
                        <a14:foregroundMark x1="42753" y1="59128" x2="46816" y2="61147"/>
                        <a14:foregroundMark x1="42602" y1="58805" x2="48332" y2="59693"/>
                        <a14:foregroundMark x1="38751" y1="71365" x2="34051" y2="92528"/>
                        <a14:foregroundMark x1="34142" y1="76171" x2="31747" y2="96204"/>
                        <a14:foregroundMark x1="31747" y1="96204" x2="32777" y2="95719"/>
                        <a14:backgroundMark x1="51607" y1="49273" x2="52244" y2="52544"/>
                        <a14:backgroundMark x1="49151" y1="44669" x2="53942" y2="55008"/>
                        <a14:backgroundMark x1="50667" y1="55089" x2="53608" y2="58603"/>
                        <a14:backgroundMark x1="32838" y1="56260" x2="32626" y2="63732"/>
                        <a14:backgroundMark x1="33081" y1="58724" x2="33566" y2="61470"/>
                      </a14:backgroundRemoval>
                    </a14:imgEffect>
                  </a14:imgLayer>
                </a14:imgProps>
              </a:ext>
              <a:ext uri="{28A0092B-C50C-407E-A947-70E740481C1C}">
                <a14:useLocalDpi xmlns:a14="http://schemas.microsoft.com/office/drawing/2010/main" val="0"/>
              </a:ext>
            </a:extLst>
          </a:blip>
          <a:srcRect l="27228" t="38336" r="40761" b="22420"/>
          <a:stretch/>
        </p:blipFill>
        <p:spPr>
          <a:xfrm rot="538746">
            <a:off x="-742474" y="3039404"/>
            <a:ext cx="3055247" cy="2812454"/>
          </a:xfrm>
          <a:prstGeom prst="rect">
            <a:avLst/>
          </a:prstGeom>
          <a:effectLst>
            <a:glow rad="63500">
              <a:schemeClr val="tx1"/>
            </a:glow>
          </a:effectLst>
        </p:spPr>
      </p:pic>
      <p:pic>
        <p:nvPicPr>
          <p:cNvPr id="4" name="図 3">
            <a:extLst>
              <a:ext uri="{FF2B5EF4-FFF2-40B4-BE49-F238E27FC236}">
                <a16:creationId xmlns:a16="http://schemas.microsoft.com/office/drawing/2014/main" id="{4FF94615-2F1E-1DF4-D758-4778F383BDFF}"/>
              </a:ext>
            </a:extLst>
          </p:cNvPr>
          <p:cNvPicPr>
            <a:picLocks noChangeAspect="1"/>
          </p:cNvPicPr>
          <p:nvPr/>
        </p:nvPicPr>
        <p:blipFill>
          <a:blip r:embed="rId7">
            <a:extLst>
              <a:ext uri="{28A0092B-C50C-407E-A947-70E740481C1C}">
                <a14:useLocalDpi xmlns:a14="http://schemas.microsoft.com/office/drawing/2010/main" val="0"/>
              </a:ext>
            </a:extLst>
          </a:blip>
          <a:srcRect l="3951" t="158" r="2592" b="660"/>
          <a:stretch/>
        </p:blipFill>
        <p:spPr>
          <a:xfrm>
            <a:off x="1868962" y="3973142"/>
            <a:ext cx="2134438" cy="1698932"/>
          </a:xfrm>
          <a:prstGeom prst="hexagon">
            <a:avLst/>
          </a:prstGeom>
          <a:ln w="38100">
            <a:solidFill>
              <a:schemeClr val="tx1"/>
            </a:solidFill>
          </a:ln>
        </p:spPr>
      </p:pic>
      <p:pic>
        <p:nvPicPr>
          <p:cNvPr id="15" name="図 14">
            <a:extLst>
              <a:ext uri="{FF2B5EF4-FFF2-40B4-BE49-F238E27FC236}">
                <a16:creationId xmlns:a16="http://schemas.microsoft.com/office/drawing/2014/main" id="{F32E44B2-27EE-6088-0C06-6217BDE18149}"/>
              </a:ext>
            </a:extLst>
          </p:cNvPr>
          <p:cNvPicPr>
            <a:picLocks noChangeAspect="1"/>
          </p:cNvPicPr>
          <p:nvPr/>
        </p:nvPicPr>
        <p:blipFill>
          <a:blip r:embed="rId8">
            <a:extLst>
              <a:ext uri="{28A0092B-C50C-407E-A947-70E740481C1C}">
                <a14:useLocalDpi xmlns:a14="http://schemas.microsoft.com/office/drawing/2010/main" val="0"/>
              </a:ext>
            </a:extLst>
          </a:blip>
          <a:srcRect r="6128"/>
          <a:stretch/>
        </p:blipFill>
        <p:spPr>
          <a:xfrm>
            <a:off x="163244" y="1401317"/>
            <a:ext cx="2134438" cy="1705300"/>
          </a:xfrm>
          <a:prstGeom prst="hexagon">
            <a:avLst/>
          </a:prstGeom>
          <a:ln w="38100">
            <a:solidFill>
              <a:schemeClr val="tx1"/>
            </a:solidFill>
          </a:ln>
        </p:spPr>
      </p:pic>
      <p:pic>
        <p:nvPicPr>
          <p:cNvPr id="17" name="図 16">
            <a:extLst>
              <a:ext uri="{FF2B5EF4-FFF2-40B4-BE49-F238E27FC236}">
                <a16:creationId xmlns:a16="http://schemas.microsoft.com/office/drawing/2014/main" id="{6CD52A1A-EF6E-E62F-5896-DC40CFC06D55}"/>
              </a:ext>
            </a:extLst>
          </p:cNvPr>
          <p:cNvPicPr>
            <a:picLocks noChangeAspect="1"/>
          </p:cNvPicPr>
          <p:nvPr/>
        </p:nvPicPr>
        <p:blipFill>
          <a:blip r:embed="rId9">
            <a:extLst>
              <a:ext uri="{28A0092B-C50C-407E-A947-70E740481C1C}">
                <a14:useLocalDpi xmlns:a14="http://schemas.microsoft.com/office/drawing/2010/main" val="0"/>
              </a:ext>
            </a:extLst>
          </a:blip>
          <a:srcRect t="1271" r="7319" b="-1"/>
          <a:stretch/>
        </p:blipFill>
        <p:spPr>
          <a:xfrm>
            <a:off x="1868962" y="2246428"/>
            <a:ext cx="2134438" cy="1705300"/>
          </a:xfrm>
          <a:prstGeom prst="hexagon">
            <a:avLst/>
          </a:prstGeom>
          <a:ln w="38100">
            <a:solidFill>
              <a:schemeClr val="tx1"/>
            </a:solidFill>
          </a:ln>
        </p:spPr>
      </p:pic>
      <p:pic>
        <p:nvPicPr>
          <p:cNvPr id="3" name="図 2">
            <a:extLst>
              <a:ext uri="{FF2B5EF4-FFF2-40B4-BE49-F238E27FC236}">
                <a16:creationId xmlns:a16="http://schemas.microsoft.com/office/drawing/2014/main" id="{1845E6D1-9127-879A-4541-E476C7227925}"/>
              </a:ext>
            </a:extLst>
          </p:cNvPr>
          <p:cNvPicPr>
            <a:picLocks noChangeAspect="1"/>
          </p:cNvPicPr>
          <p:nvPr/>
        </p:nvPicPr>
        <p:blipFill>
          <a:blip r:embed="rId10">
            <a:extLst>
              <a:ext uri="{28A0092B-C50C-407E-A947-70E740481C1C}">
                <a14:useLocalDpi xmlns:a14="http://schemas.microsoft.com/office/drawing/2010/main" val="0"/>
              </a:ext>
            </a:extLst>
          </a:blip>
          <a:srcRect r="6022"/>
          <a:stretch/>
        </p:blipFill>
        <p:spPr>
          <a:xfrm>
            <a:off x="3587355" y="1375562"/>
            <a:ext cx="2134438" cy="1703413"/>
          </a:xfrm>
          <a:prstGeom prst="hexagon">
            <a:avLst/>
          </a:prstGeom>
          <a:ln w="38100">
            <a:solidFill>
              <a:schemeClr val="tx1"/>
            </a:solidFill>
          </a:ln>
        </p:spPr>
      </p:pic>
      <p:pic>
        <p:nvPicPr>
          <p:cNvPr id="8" name="図 7">
            <a:extLst>
              <a:ext uri="{FF2B5EF4-FFF2-40B4-BE49-F238E27FC236}">
                <a16:creationId xmlns:a16="http://schemas.microsoft.com/office/drawing/2014/main" id="{297C2505-199A-0D3A-E7D1-9672C8EA6EE6}"/>
              </a:ext>
            </a:extLst>
          </p:cNvPr>
          <p:cNvPicPr>
            <a:picLocks noChangeAspect="1"/>
          </p:cNvPicPr>
          <p:nvPr/>
        </p:nvPicPr>
        <p:blipFill>
          <a:blip r:embed="rId11">
            <a:extLst>
              <a:ext uri="{28A0092B-C50C-407E-A947-70E740481C1C}">
                <a14:useLocalDpi xmlns:a14="http://schemas.microsoft.com/office/drawing/2010/main" val="0"/>
              </a:ext>
            </a:extLst>
          </a:blip>
          <a:srcRect l="-442" t="612" r="7685" b="460"/>
          <a:stretch/>
        </p:blipFill>
        <p:spPr>
          <a:xfrm>
            <a:off x="3587355" y="3108980"/>
            <a:ext cx="2134438" cy="1707333"/>
          </a:xfrm>
          <a:prstGeom prst="hexagon">
            <a:avLst/>
          </a:prstGeom>
          <a:ln w="38100">
            <a:solidFill>
              <a:schemeClr val="tx1"/>
            </a:solidFill>
          </a:ln>
        </p:spPr>
      </p:pic>
      <p:sp>
        <p:nvSpPr>
          <p:cNvPr id="14" name="テキスト ボックス 13">
            <a:extLst>
              <a:ext uri="{FF2B5EF4-FFF2-40B4-BE49-F238E27FC236}">
                <a16:creationId xmlns:a16="http://schemas.microsoft.com/office/drawing/2014/main" id="{ECE3FDED-DAE5-2CA3-212B-1D445D530137}"/>
              </a:ext>
            </a:extLst>
          </p:cNvPr>
          <p:cNvSpPr txBox="1"/>
          <p:nvPr/>
        </p:nvSpPr>
        <p:spPr>
          <a:xfrm>
            <a:off x="418743" y="125593"/>
            <a:ext cx="6020513" cy="1107996"/>
          </a:xfrm>
          <a:prstGeom prst="rect">
            <a:avLst/>
          </a:prstGeom>
          <a:noFill/>
          <a:effectLst>
            <a:outerShdw blurRad="50800" dist="38100" dir="2700000" algn="tl" rotWithShape="0">
              <a:prstClr val="black">
                <a:alpha val="40000"/>
              </a:prstClr>
            </a:outerShdw>
          </a:effectLst>
        </p:spPr>
        <p:txBody>
          <a:bodyPr wrap="none" rtlCol="0">
            <a:prstTxWarp prst="textWave2">
              <a:avLst/>
            </a:prstTxWarp>
            <a:spAutoFit/>
          </a:bodyPr>
          <a:lstStyle/>
          <a:p>
            <a:r>
              <a:rPr kumimoji="1" lang="ja-JP" altLang="en-US" sz="6600" dirty="0">
                <a:ln w="12700">
                  <a:solidFill>
                    <a:schemeClr val="tx1"/>
                  </a:solidFill>
                </a:ln>
                <a:solidFill>
                  <a:schemeClr val="accent4">
                    <a:lumMod val="40000"/>
                    <a:lumOff val="60000"/>
                  </a:schemeClr>
                </a:solidFill>
                <a:latin typeface="どきどきファンタジア" panose="02000900000000000000" pitchFamily="50" charset="-128"/>
                <a:ea typeface="どきどきファンタジア" panose="02000900000000000000" pitchFamily="50" charset="-128"/>
              </a:rPr>
              <a:t>ブース制作秘話</a:t>
            </a:r>
          </a:p>
        </p:txBody>
      </p:sp>
      <p:sp>
        <p:nvSpPr>
          <p:cNvPr id="35" name="テキスト ボックス 34">
            <a:extLst>
              <a:ext uri="{FF2B5EF4-FFF2-40B4-BE49-F238E27FC236}">
                <a16:creationId xmlns:a16="http://schemas.microsoft.com/office/drawing/2014/main" id="{123AF08E-6343-FC0B-5394-99932655E771}"/>
              </a:ext>
            </a:extLst>
          </p:cNvPr>
          <p:cNvSpPr txBox="1"/>
          <p:nvPr/>
        </p:nvSpPr>
        <p:spPr>
          <a:xfrm>
            <a:off x="1992232" y="5729326"/>
            <a:ext cx="5006499" cy="3170099"/>
          </a:xfrm>
          <a:prstGeom prst="rect">
            <a:avLst/>
          </a:prstGeom>
          <a:noFill/>
        </p:spPr>
        <p:txBody>
          <a:bodyPr wrap="none" rtlCol="0">
            <a:spAutoFit/>
          </a:bodyPr>
          <a:lstStyle/>
          <a:p>
            <a:r>
              <a:rPr kumimoji="1" lang="ja-JP" altLang="en-US" sz="2400" b="1" dirty="0">
                <a:ln w="12700">
                  <a:solidFill>
                    <a:schemeClr val="tx1"/>
                  </a:solidFill>
                </a:ln>
                <a:solidFill>
                  <a:schemeClr val="bg1"/>
                </a:solidFill>
                <a:effectLst>
                  <a:glow rad="76200">
                    <a:schemeClr val="tx1"/>
                  </a:glow>
                </a:effectLst>
              </a:rPr>
              <a:t>　</a:t>
            </a:r>
            <a:r>
              <a:rPr kumimoji="1" lang="ja-JP" altLang="en-US"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rPr>
              <a:t>ゲーム本体の進捗が早かったため、</a:t>
            </a:r>
            <a:endParaRPr kumimoji="1" lang="en-US" altLang="ja-JP"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rPr>
              <a:t>装飾にも力を入れることができた。</a:t>
            </a:r>
            <a:endParaRPr kumimoji="1" lang="en-US" altLang="ja-JP"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endParaRPr>
          </a:p>
          <a:p>
            <a:endParaRPr kumimoji="1" lang="en-US" altLang="ja-JP"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rPr>
              <a:t>　装飾が大きくなることもあり、</a:t>
            </a:r>
            <a:endParaRPr kumimoji="1" lang="en-US" altLang="ja-JP"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rPr>
              <a:t>　耐久性向上も意識して制作をした。</a:t>
            </a:r>
            <a:endParaRPr kumimoji="1" lang="en-US" altLang="ja-JP"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endParaRPr>
          </a:p>
          <a:p>
            <a:endParaRPr kumimoji="1" lang="en-US" altLang="ja-JP"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rPr>
              <a:t>特に看板は、柱の時点で倒れにくく、</a:t>
            </a:r>
            <a:endParaRPr kumimoji="1" lang="en-US" altLang="ja-JP"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rPr>
              <a:t>　土台にもおもりの追加で</a:t>
            </a:r>
            <a:endParaRPr kumimoji="1" lang="en-US" altLang="ja-JP"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endParaRPr>
          </a:p>
          <a:p>
            <a:r>
              <a:rPr kumimoji="1" lang="en-US" altLang="ja-JP"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rPr>
              <a:t>						</a:t>
            </a:r>
            <a:r>
              <a:rPr kumimoji="1" lang="ja-JP" altLang="en-US" sz="2200" b="1" dirty="0">
                <a:ln w="9525">
                  <a:solidFill>
                    <a:schemeClr val="tx1"/>
                  </a:solidFill>
                </a:ln>
                <a:solidFill>
                  <a:schemeClr val="bg1"/>
                </a:solidFill>
                <a:effectLst>
                  <a:glow rad="76200">
                    <a:schemeClr val="tx1"/>
                  </a:glow>
                </a:effectLst>
                <a:latin typeface="HGS創英角ｺﾞｼｯｸUB" panose="020B0900000000000000" pitchFamily="50" charset="-128"/>
                <a:ea typeface="HGS創英角ｺﾞｼｯｸUB" panose="020B0900000000000000" pitchFamily="50" charset="-128"/>
              </a:rPr>
              <a:t>耐久性抜群に。</a:t>
            </a:r>
          </a:p>
        </p:txBody>
      </p:sp>
      <p:pic>
        <p:nvPicPr>
          <p:cNvPr id="41" name="図 40">
            <a:extLst>
              <a:ext uri="{FF2B5EF4-FFF2-40B4-BE49-F238E27FC236}">
                <a16:creationId xmlns:a16="http://schemas.microsoft.com/office/drawing/2014/main" id="{D194A42C-7FA0-B08C-0FB6-99F833BB0C2A}"/>
              </a:ext>
            </a:extLst>
          </p:cNvPr>
          <p:cNvPicPr>
            <a:picLocks noChangeAspect="1"/>
          </p:cNvPicPr>
          <p:nvPr/>
        </p:nvPicPr>
        <p:blipFill>
          <a:blip r:embed="rId12">
            <a:alphaModFix amt="70000"/>
            <a:extLst>
              <a:ext uri="{28A0092B-C50C-407E-A947-70E740481C1C}">
                <a14:useLocalDpi xmlns:a14="http://schemas.microsoft.com/office/drawing/2010/main" val="0"/>
              </a:ext>
            </a:extLst>
          </a:blip>
          <a:srcRect r="79659"/>
          <a:stretch/>
        </p:blipFill>
        <p:spPr>
          <a:xfrm rot="13348488">
            <a:off x="5765587" y="3961486"/>
            <a:ext cx="655444" cy="1288916"/>
          </a:xfrm>
          <a:prstGeom prst="rect">
            <a:avLst/>
          </a:prstGeom>
        </p:spPr>
      </p:pic>
      <p:grpSp>
        <p:nvGrpSpPr>
          <p:cNvPr id="18" name="グループ化 17">
            <a:extLst>
              <a:ext uri="{FF2B5EF4-FFF2-40B4-BE49-F238E27FC236}">
                <a16:creationId xmlns:a16="http://schemas.microsoft.com/office/drawing/2014/main" id="{8B590BDB-B009-F16B-74BA-9FCD050C86AD}"/>
              </a:ext>
            </a:extLst>
          </p:cNvPr>
          <p:cNvGrpSpPr/>
          <p:nvPr/>
        </p:nvGrpSpPr>
        <p:grpSpPr>
          <a:xfrm>
            <a:off x="-272283" y="6181816"/>
            <a:ext cx="2154577" cy="3428742"/>
            <a:chOff x="2257293" y="5755096"/>
            <a:chExt cx="2154577" cy="3428742"/>
          </a:xfrm>
        </p:grpSpPr>
        <p:sp>
          <p:nvSpPr>
            <p:cNvPr id="12" name="六角形 11">
              <a:extLst>
                <a:ext uri="{FF2B5EF4-FFF2-40B4-BE49-F238E27FC236}">
                  <a16:creationId xmlns:a16="http://schemas.microsoft.com/office/drawing/2014/main" id="{B0E0130C-C7E7-E345-D772-98D70A83B815}"/>
                </a:ext>
              </a:extLst>
            </p:cNvPr>
            <p:cNvSpPr/>
            <p:nvPr/>
          </p:nvSpPr>
          <p:spPr>
            <a:xfrm>
              <a:off x="2257293" y="5755096"/>
              <a:ext cx="2154577" cy="1714371"/>
            </a:xfrm>
            <a:custGeom>
              <a:avLst/>
              <a:gdLst>
                <a:gd name="connsiteX0" fmla="*/ 0 w 2154577"/>
                <a:gd name="connsiteY0" fmla="*/ 857186 h 1714371"/>
                <a:gd name="connsiteX1" fmla="*/ 428593 w 2154577"/>
                <a:gd name="connsiteY1" fmla="*/ 0 h 1714371"/>
                <a:gd name="connsiteX2" fmla="*/ 1725984 w 2154577"/>
                <a:gd name="connsiteY2" fmla="*/ 0 h 1714371"/>
                <a:gd name="connsiteX3" fmla="*/ 2154577 w 2154577"/>
                <a:gd name="connsiteY3" fmla="*/ 857186 h 1714371"/>
                <a:gd name="connsiteX4" fmla="*/ 1725984 w 2154577"/>
                <a:gd name="connsiteY4" fmla="*/ 1714371 h 1714371"/>
                <a:gd name="connsiteX5" fmla="*/ 428593 w 2154577"/>
                <a:gd name="connsiteY5" fmla="*/ 1714371 h 1714371"/>
                <a:gd name="connsiteX6" fmla="*/ 0 w 2154577"/>
                <a:gd name="connsiteY6" fmla="*/ 857186 h 1714371"/>
                <a:gd name="connsiteX0" fmla="*/ 428593 w 2154577"/>
                <a:gd name="connsiteY0" fmla="*/ 1714371 h 1805811"/>
                <a:gd name="connsiteX1" fmla="*/ 0 w 2154577"/>
                <a:gd name="connsiteY1" fmla="*/ 857186 h 1805811"/>
                <a:gd name="connsiteX2" fmla="*/ 428593 w 2154577"/>
                <a:gd name="connsiteY2" fmla="*/ 0 h 1805811"/>
                <a:gd name="connsiteX3" fmla="*/ 1725984 w 2154577"/>
                <a:gd name="connsiteY3" fmla="*/ 0 h 1805811"/>
                <a:gd name="connsiteX4" fmla="*/ 2154577 w 2154577"/>
                <a:gd name="connsiteY4" fmla="*/ 857186 h 1805811"/>
                <a:gd name="connsiteX5" fmla="*/ 1725984 w 2154577"/>
                <a:gd name="connsiteY5" fmla="*/ 1714371 h 1805811"/>
                <a:gd name="connsiteX6" fmla="*/ 520033 w 2154577"/>
                <a:gd name="connsiteY6" fmla="*/ 1805811 h 1805811"/>
                <a:gd name="connsiteX0" fmla="*/ 428593 w 2154577"/>
                <a:gd name="connsiteY0" fmla="*/ 1714371 h 1714371"/>
                <a:gd name="connsiteX1" fmla="*/ 0 w 2154577"/>
                <a:gd name="connsiteY1" fmla="*/ 857186 h 1714371"/>
                <a:gd name="connsiteX2" fmla="*/ 428593 w 2154577"/>
                <a:gd name="connsiteY2" fmla="*/ 0 h 1714371"/>
                <a:gd name="connsiteX3" fmla="*/ 1725984 w 2154577"/>
                <a:gd name="connsiteY3" fmla="*/ 0 h 1714371"/>
                <a:gd name="connsiteX4" fmla="*/ 2154577 w 2154577"/>
                <a:gd name="connsiteY4" fmla="*/ 857186 h 1714371"/>
                <a:gd name="connsiteX5" fmla="*/ 1725984 w 2154577"/>
                <a:gd name="connsiteY5" fmla="*/ 1714371 h 171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577" h="1714371">
                  <a:moveTo>
                    <a:pt x="428593" y="1714371"/>
                  </a:moveTo>
                  <a:lnTo>
                    <a:pt x="0" y="857186"/>
                  </a:lnTo>
                  <a:lnTo>
                    <a:pt x="428593" y="0"/>
                  </a:lnTo>
                  <a:lnTo>
                    <a:pt x="1725984" y="0"/>
                  </a:lnTo>
                  <a:lnTo>
                    <a:pt x="2154577" y="857186"/>
                  </a:lnTo>
                  <a:lnTo>
                    <a:pt x="1725984" y="1714371"/>
                  </a:lnTo>
                </a:path>
              </a:pathLst>
            </a:custGeom>
            <a:blipFill dpi="0" rotWithShape="1">
              <a:blip r:embed="rId13"/>
              <a:srcRect/>
              <a:stretch>
                <a:fillRect l="-10000" r="-10000" b="-100000"/>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w="19050">
                  <a:solidFill>
                    <a:schemeClr val="tx1"/>
                  </a:solidFill>
                </a:ln>
              </a:endParaRPr>
            </a:p>
          </p:txBody>
        </p:sp>
        <p:sp>
          <p:nvSpPr>
            <p:cNvPr id="16" name="六角形 15">
              <a:extLst>
                <a:ext uri="{FF2B5EF4-FFF2-40B4-BE49-F238E27FC236}">
                  <a16:creationId xmlns:a16="http://schemas.microsoft.com/office/drawing/2014/main" id="{985AE65E-D066-3401-F079-64E37BE52AF6}"/>
                </a:ext>
              </a:extLst>
            </p:cNvPr>
            <p:cNvSpPr/>
            <p:nvPr/>
          </p:nvSpPr>
          <p:spPr>
            <a:xfrm>
              <a:off x="2260189" y="7469467"/>
              <a:ext cx="2148970" cy="1714371"/>
            </a:xfrm>
            <a:custGeom>
              <a:avLst/>
              <a:gdLst>
                <a:gd name="connsiteX0" fmla="*/ 0 w 2148970"/>
                <a:gd name="connsiteY0" fmla="*/ 857186 h 1714371"/>
                <a:gd name="connsiteX1" fmla="*/ 428593 w 2148970"/>
                <a:gd name="connsiteY1" fmla="*/ 0 h 1714371"/>
                <a:gd name="connsiteX2" fmla="*/ 1720377 w 2148970"/>
                <a:gd name="connsiteY2" fmla="*/ 0 h 1714371"/>
                <a:gd name="connsiteX3" fmla="*/ 2148970 w 2148970"/>
                <a:gd name="connsiteY3" fmla="*/ 857186 h 1714371"/>
                <a:gd name="connsiteX4" fmla="*/ 1720377 w 2148970"/>
                <a:gd name="connsiteY4" fmla="*/ 1714371 h 1714371"/>
                <a:gd name="connsiteX5" fmla="*/ 428593 w 2148970"/>
                <a:gd name="connsiteY5" fmla="*/ 1714371 h 1714371"/>
                <a:gd name="connsiteX6" fmla="*/ 0 w 2148970"/>
                <a:gd name="connsiteY6" fmla="*/ 857186 h 1714371"/>
                <a:gd name="connsiteX0" fmla="*/ 1720377 w 2148970"/>
                <a:gd name="connsiteY0" fmla="*/ 0 h 1714371"/>
                <a:gd name="connsiteX1" fmla="*/ 2148970 w 2148970"/>
                <a:gd name="connsiteY1" fmla="*/ 857186 h 1714371"/>
                <a:gd name="connsiteX2" fmla="*/ 1720377 w 2148970"/>
                <a:gd name="connsiteY2" fmla="*/ 1714371 h 1714371"/>
                <a:gd name="connsiteX3" fmla="*/ 428593 w 2148970"/>
                <a:gd name="connsiteY3" fmla="*/ 1714371 h 1714371"/>
                <a:gd name="connsiteX4" fmla="*/ 0 w 2148970"/>
                <a:gd name="connsiteY4" fmla="*/ 857186 h 1714371"/>
                <a:gd name="connsiteX5" fmla="*/ 428593 w 2148970"/>
                <a:gd name="connsiteY5" fmla="*/ 0 h 1714371"/>
                <a:gd name="connsiteX6" fmla="*/ 1811817 w 2148970"/>
                <a:gd name="connsiteY6" fmla="*/ 91440 h 1714371"/>
                <a:gd name="connsiteX0" fmla="*/ 1720377 w 2148970"/>
                <a:gd name="connsiteY0" fmla="*/ 0 h 1714371"/>
                <a:gd name="connsiteX1" fmla="*/ 2148970 w 2148970"/>
                <a:gd name="connsiteY1" fmla="*/ 857186 h 1714371"/>
                <a:gd name="connsiteX2" fmla="*/ 1720377 w 2148970"/>
                <a:gd name="connsiteY2" fmla="*/ 1714371 h 1714371"/>
                <a:gd name="connsiteX3" fmla="*/ 428593 w 2148970"/>
                <a:gd name="connsiteY3" fmla="*/ 1714371 h 1714371"/>
                <a:gd name="connsiteX4" fmla="*/ 0 w 2148970"/>
                <a:gd name="connsiteY4" fmla="*/ 857186 h 1714371"/>
                <a:gd name="connsiteX5" fmla="*/ 428593 w 2148970"/>
                <a:gd name="connsiteY5" fmla="*/ 0 h 1714371"/>
                <a:gd name="connsiteX6" fmla="*/ 1639097 w 2148970"/>
                <a:gd name="connsiteY6" fmla="*/ 45720 h 1714371"/>
                <a:gd name="connsiteX0" fmla="*/ 1720377 w 2148970"/>
                <a:gd name="connsiteY0" fmla="*/ 0 h 1714371"/>
                <a:gd name="connsiteX1" fmla="*/ 2148970 w 2148970"/>
                <a:gd name="connsiteY1" fmla="*/ 857186 h 1714371"/>
                <a:gd name="connsiteX2" fmla="*/ 1720377 w 2148970"/>
                <a:gd name="connsiteY2" fmla="*/ 1714371 h 1714371"/>
                <a:gd name="connsiteX3" fmla="*/ 428593 w 2148970"/>
                <a:gd name="connsiteY3" fmla="*/ 1714371 h 1714371"/>
                <a:gd name="connsiteX4" fmla="*/ 0 w 2148970"/>
                <a:gd name="connsiteY4" fmla="*/ 857186 h 1714371"/>
                <a:gd name="connsiteX5" fmla="*/ 428593 w 2148970"/>
                <a:gd name="connsiteY5" fmla="*/ 0 h 1714371"/>
                <a:gd name="connsiteX6" fmla="*/ 1628937 w 2148970"/>
                <a:gd name="connsiteY6" fmla="*/ 7620 h 1714371"/>
                <a:gd name="connsiteX0" fmla="*/ 1720377 w 2148970"/>
                <a:gd name="connsiteY0" fmla="*/ 0 h 1714371"/>
                <a:gd name="connsiteX1" fmla="*/ 2148970 w 2148970"/>
                <a:gd name="connsiteY1" fmla="*/ 857186 h 1714371"/>
                <a:gd name="connsiteX2" fmla="*/ 1720377 w 2148970"/>
                <a:gd name="connsiteY2" fmla="*/ 1714371 h 1714371"/>
                <a:gd name="connsiteX3" fmla="*/ 428593 w 2148970"/>
                <a:gd name="connsiteY3" fmla="*/ 1714371 h 1714371"/>
                <a:gd name="connsiteX4" fmla="*/ 0 w 2148970"/>
                <a:gd name="connsiteY4" fmla="*/ 857186 h 1714371"/>
                <a:gd name="connsiteX5" fmla="*/ 428593 w 2148970"/>
                <a:gd name="connsiteY5" fmla="*/ 0 h 171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8970" h="1714371">
                  <a:moveTo>
                    <a:pt x="1720377" y="0"/>
                  </a:moveTo>
                  <a:lnTo>
                    <a:pt x="2148970" y="857186"/>
                  </a:lnTo>
                  <a:lnTo>
                    <a:pt x="1720377" y="1714371"/>
                  </a:lnTo>
                  <a:lnTo>
                    <a:pt x="428593" y="1714371"/>
                  </a:lnTo>
                  <a:lnTo>
                    <a:pt x="0" y="857186"/>
                  </a:lnTo>
                  <a:lnTo>
                    <a:pt x="428593" y="0"/>
                  </a:lnTo>
                </a:path>
              </a:pathLst>
            </a:custGeom>
            <a:blipFill dpi="0" rotWithShape="1">
              <a:blip r:embed="rId13"/>
              <a:srcRect/>
              <a:stretch>
                <a:fillRect l="-10000" t="-100000" r="-10000"/>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w="19050">
                  <a:solidFill>
                    <a:schemeClr val="tx1"/>
                  </a:solidFill>
                </a:ln>
              </a:endParaRPr>
            </a:p>
          </p:txBody>
        </p:sp>
      </p:grpSp>
      <p:pic>
        <p:nvPicPr>
          <p:cNvPr id="20" name="図 19">
            <a:extLst>
              <a:ext uri="{FF2B5EF4-FFF2-40B4-BE49-F238E27FC236}">
                <a16:creationId xmlns:a16="http://schemas.microsoft.com/office/drawing/2014/main" id="{60DAB1B0-F835-78C4-50B9-4C1FC0BF495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5556" b="82917" l="47266" r="56406">
                        <a14:foregroundMark x1="49846" y1="77023" x2="50633" y2="76924"/>
                        <a14:foregroundMark x1="49375" y1="77083" x2="49817" y2="77027"/>
                        <a14:backgroundMark x1="51641" y1="68333" x2="54928" y2="70629"/>
                        <a14:backgroundMark x1="51484" y1="80417" x2="57500" y2="78056"/>
                        <a14:backgroundMark x1="51641" y1="79306" x2="54297" y2="77361"/>
                        <a14:backgroundMark x1="51406" y1="78472" x2="54141" y2="77083"/>
                        <a14:backgroundMark x1="51094" y1="78889" x2="53047" y2="77222"/>
                        <a14:backgroundMark x1="51300" y1="77571" x2="52734" y2="76806"/>
                        <a14:backgroundMark x1="52734" y1="76806" x2="52969" y2="76389"/>
                        <a14:backgroundMark x1="50234" y1="70000" x2="52109" y2="70972"/>
                        <a14:backgroundMark x1="52109" y1="70972" x2="53438" y2="72778"/>
                        <a14:backgroundMark x1="52656" y1="71389" x2="50234" y2="70556"/>
                        <a14:backgroundMark x1="51379" y1="77340" x2="52344" y2="76944"/>
                        <a14:backgroundMark x1="55547" y1="70972" x2="55937" y2="79861"/>
                        <a14:backgroundMark x1="55937" y1="79861" x2="55937" y2="79861"/>
                        <a14:backgroundMark x1="49375" y1="80972" x2="49297" y2="79306"/>
                        <a14:backgroundMark x1="49219" y1="81111" x2="49219" y2="80000"/>
                        <a14:backgroundMark x1="49219" y1="80417" x2="49375" y2="79306"/>
                        <a14:backgroundMark x1="49453" y1="79306" x2="49766" y2="78611"/>
                        <a14:backgroundMark x1="50234" y1="78056" x2="52969" y2="77917"/>
                        <a14:backgroundMark x1="50234" y1="77917" x2="52969" y2="77917"/>
                        <a14:backgroundMark x1="49688" y1="78333" x2="48984" y2="80833"/>
                        <a14:backgroundMark x1="48984" y1="80694" x2="49609" y2="83194"/>
                      </a14:backgroundRemoval>
                    </a14:imgEffect>
                  </a14:imgLayer>
                </a14:imgProps>
              </a:ext>
              <a:ext uri="{28A0092B-C50C-407E-A947-70E740481C1C}">
                <a14:useLocalDpi xmlns:a14="http://schemas.microsoft.com/office/drawing/2010/main" val="0"/>
              </a:ext>
            </a:extLst>
          </a:blip>
          <a:srcRect l="46382" t="63929" r="44207" b="14921"/>
          <a:stretch/>
        </p:blipFill>
        <p:spPr>
          <a:xfrm rot="6564833">
            <a:off x="3543957" y="8400410"/>
            <a:ext cx="1201916" cy="1519244"/>
          </a:xfrm>
          <a:prstGeom prst="rect">
            <a:avLst/>
          </a:prstGeom>
          <a:effectLst>
            <a:glow rad="50800">
              <a:schemeClr val="tx1"/>
            </a:glow>
          </a:effectLst>
        </p:spPr>
      </p:pic>
    </p:spTree>
    <p:extLst>
      <p:ext uri="{BB962C8B-B14F-4D97-AF65-F5344CB8AC3E}">
        <p14:creationId xmlns:p14="http://schemas.microsoft.com/office/powerpoint/2010/main" val="2897825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62801-07AB-E55E-4812-08923FFF1C0C}"/>
            </a:ext>
          </a:extLst>
        </p:cNvPr>
        <p:cNvGrpSpPr/>
        <p:nvPr/>
      </p:nvGrpSpPr>
      <p:grpSpPr>
        <a:xfrm>
          <a:off x="0" y="0"/>
          <a:ext cx="0" cy="0"/>
          <a:chOff x="0" y="0"/>
          <a:chExt cx="0" cy="0"/>
        </a:xfrm>
      </p:grpSpPr>
      <p:pic>
        <p:nvPicPr>
          <p:cNvPr id="16" name="図 15" descr="男, 写真, 雪, 女性 が含まれている画像&#10;&#10;自動的に生成された説明">
            <a:extLst>
              <a:ext uri="{FF2B5EF4-FFF2-40B4-BE49-F238E27FC236}">
                <a16:creationId xmlns:a16="http://schemas.microsoft.com/office/drawing/2014/main" id="{3816CD07-66A3-90C8-FFF0-C61FBBBE8D2D}"/>
              </a:ext>
            </a:extLst>
          </p:cNvPr>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0" y="-214313"/>
            <a:ext cx="6886575" cy="4126890"/>
          </a:xfrm>
          <a:prstGeom prst="rect">
            <a:avLst/>
          </a:prstGeom>
        </p:spPr>
      </p:pic>
      <p:pic>
        <p:nvPicPr>
          <p:cNvPr id="8" name="図 7">
            <a:extLst>
              <a:ext uri="{FF2B5EF4-FFF2-40B4-BE49-F238E27FC236}">
                <a16:creationId xmlns:a16="http://schemas.microsoft.com/office/drawing/2014/main" id="{9EDA588C-7F81-5DAA-C2B1-58B212D63C3F}"/>
              </a:ext>
            </a:extLst>
          </p:cNvPr>
          <p:cNvPicPr>
            <a:picLocks noChangeAspect="1"/>
          </p:cNvPicPr>
          <p:nvPr/>
        </p:nvPicPr>
        <p:blipFill>
          <a:blip r:embed="rId3">
            <a:alphaModFix amt="17000"/>
            <a:extLst>
              <a:ext uri="{28A0092B-C50C-407E-A947-70E740481C1C}">
                <a14:useLocalDpi xmlns:a14="http://schemas.microsoft.com/office/drawing/2010/main" val="0"/>
              </a:ext>
            </a:extLst>
          </a:blip>
          <a:stretch>
            <a:fillRect/>
          </a:stretch>
        </p:blipFill>
        <p:spPr>
          <a:xfrm>
            <a:off x="32879" y="2963374"/>
            <a:ext cx="6845605" cy="3850652"/>
          </a:xfrm>
          <a:prstGeom prst="rect">
            <a:avLst/>
          </a:prstGeom>
        </p:spPr>
      </p:pic>
      <p:pic>
        <p:nvPicPr>
          <p:cNvPr id="10" name="図 9">
            <a:extLst>
              <a:ext uri="{FF2B5EF4-FFF2-40B4-BE49-F238E27FC236}">
                <a16:creationId xmlns:a16="http://schemas.microsoft.com/office/drawing/2014/main" id="{5D82F472-D151-F24F-A4BB-62A0453FD64B}"/>
              </a:ext>
            </a:extLst>
          </p:cNvPr>
          <p:cNvPicPr>
            <a:picLocks noChangeAspect="1"/>
          </p:cNvPicPr>
          <p:nvPr/>
        </p:nvPicPr>
        <p:blipFill>
          <a:blip r:embed="rId4">
            <a:alphaModFix amt="17000"/>
            <a:extLst>
              <a:ext uri="{28A0092B-C50C-407E-A947-70E740481C1C}">
                <a14:useLocalDpi xmlns:a14="http://schemas.microsoft.com/office/drawing/2010/main" val="0"/>
              </a:ext>
            </a:extLst>
          </a:blip>
          <a:stretch>
            <a:fillRect/>
          </a:stretch>
        </p:blipFill>
        <p:spPr>
          <a:xfrm>
            <a:off x="12395" y="6814026"/>
            <a:ext cx="6886575" cy="3491854"/>
          </a:xfrm>
          <a:prstGeom prst="rect">
            <a:avLst/>
          </a:prstGeom>
        </p:spPr>
      </p:pic>
      <p:pic>
        <p:nvPicPr>
          <p:cNvPr id="18" name="図 17" descr="手を広げる男性&#10;&#10;中程度の精度で自動的に生成された説明">
            <a:extLst>
              <a:ext uri="{FF2B5EF4-FFF2-40B4-BE49-F238E27FC236}">
                <a16:creationId xmlns:a16="http://schemas.microsoft.com/office/drawing/2014/main" id="{A604654D-2D5F-1F09-234B-D83AC3D0D4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95973">
            <a:off x="-111687" y="1829072"/>
            <a:ext cx="6845606" cy="5768517"/>
          </a:xfrm>
          <a:prstGeom prst="rect">
            <a:avLst/>
          </a:prstGeom>
          <a:effectLst>
            <a:glow rad="228600">
              <a:schemeClr val="accent2">
                <a:satMod val="175000"/>
                <a:alpha val="40000"/>
              </a:schemeClr>
            </a:glow>
          </a:effectLst>
        </p:spPr>
      </p:pic>
      <p:pic>
        <p:nvPicPr>
          <p:cNvPr id="3" name="図 2" descr="文字が書かれている&#10;&#10;低い精度で自動的に生成された説明">
            <a:extLst>
              <a:ext uri="{FF2B5EF4-FFF2-40B4-BE49-F238E27FC236}">
                <a16:creationId xmlns:a16="http://schemas.microsoft.com/office/drawing/2014/main" id="{BC32F59F-9A40-C028-FD65-938178BDC1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7994" y="7355771"/>
            <a:ext cx="5440490" cy="2550229"/>
          </a:xfrm>
          <a:prstGeom prst="rect">
            <a:avLst/>
          </a:prstGeom>
          <a:effectLst>
            <a:glow rad="228600">
              <a:schemeClr val="accent6">
                <a:satMod val="175000"/>
                <a:alpha val="40000"/>
              </a:schemeClr>
            </a:glow>
          </a:effectLst>
        </p:spPr>
      </p:pic>
      <p:sp>
        <p:nvSpPr>
          <p:cNvPr id="4" name="テキスト ボックス 3">
            <a:extLst>
              <a:ext uri="{FF2B5EF4-FFF2-40B4-BE49-F238E27FC236}">
                <a16:creationId xmlns:a16="http://schemas.microsoft.com/office/drawing/2014/main" id="{BAE80194-5C23-DB0E-0CFB-84A3529C0D33}"/>
              </a:ext>
            </a:extLst>
          </p:cNvPr>
          <p:cNvSpPr txBox="1"/>
          <p:nvPr/>
        </p:nvSpPr>
        <p:spPr>
          <a:xfrm>
            <a:off x="12395" y="-72860"/>
            <a:ext cx="6955750" cy="2123658"/>
          </a:xfrm>
          <a:prstGeom prst="rect">
            <a:avLst/>
          </a:prstGeom>
          <a:noFill/>
        </p:spPr>
        <p:txBody>
          <a:bodyPr wrap="none" rtlCol="0">
            <a:spAutoFit/>
          </a:bodyPr>
          <a:lstStyle/>
          <a:p>
            <a:r>
              <a:rPr kumimoji="1" lang="ja-JP" altLang="en-US" sz="6600" dirty="0">
                <a:solidFill>
                  <a:schemeClr val="bg1"/>
                </a:solidFill>
                <a:effectLst>
                  <a:glow rad="101600">
                    <a:schemeClr val="tx1">
                      <a:alpha val="60000"/>
                    </a:schemeClr>
                  </a:glow>
                </a:effectLst>
                <a:latin typeface="どきどきファンタジア" panose="02000900000000000000" pitchFamily="50" charset="-128"/>
                <a:ea typeface="どきどきファンタジア" panose="02000900000000000000" pitchFamily="50" charset="-128"/>
              </a:rPr>
              <a:t>これはペンギンの</a:t>
            </a:r>
            <a:endParaRPr kumimoji="1" lang="en-US" altLang="ja-JP" sz="6600" dirty="0">
              <a:solidFill>
                <a:schemeClr val="bg1"/>
              </a:solidFill>
              <a:effectLst>
                <a:glow rad="101600">
                  <a:schemeClr val="tx1">
                    <a:alpha val="60000"/>
                  </a:schemeClr>
                </a:glow>
              </a:effectLst>
              <a:latin typeface="どきどきファンタジア" panose="02000900000000000000" pitchFamily="50" charset="-128"/>
              <a:ea typeface="どきどきファンタジア" panose="02000900000000000000" pitchFamily="50" charset="-128"/>
            </a:endParaRPr>
          </a:p>
          <a:p>
            <a:pPr algn="ctr"/>
            <a:r>
              <a:rPr kumimoji="1" lang="ja-JP" altLang="en-US" sz="6600" dirty="0">
                <a:solidFill>
                  <a:schemeClr val="bg1"/>
                </a:solidFill>
                <a:effectLst>
                  <a:glow rad="101600">
                    <a:srgbClr val="FF0000">
                      <a:alpha val="60000"/>
                    </a:srgbClr>
                  </a:glow>
                </a:effectLst>
                <a:latin typeface="どきどきファンタジア" panose="02000900000000000000" pitchFamily="50" charset="-128"/>
                <a:ea typeface="どきどきファンタジア" panose="02000900000000000000" pitchFamily="50" charset="-128"/>
              </a:rPr>
              <a:t>生存記録</a:t>
            </a:r>
          </a:p>
        </p:txBody>
      </p:sp>
      <p:grpSp>
        <p:nvGrpSpPr>
          <p:cNvPr id="27" name="グループ化 26">
            <a:extLst>
              <a:ext uri="{FF2B5EF4-FFF2-40B4-BE49-F238E27FC236}">
                <a16:creationId xmlns:a16="http://schemas.microsoft.com/office/drawing/2014/main" id="{F2818661-6EE2-0EFA-3AFE-B2524439FF75}"/>
              </a:ext>
            </a:extLst>
          </p:cNvPr>
          <p:cNvGrpSpPr/>
          <p:nvPr/>
        </p:nvGrpSpPr>
        <p:grpSpPr>
          <a:xfrm>
            <a:off x="293501" y="7933864"/>
            <a:ext cx="1414258" cy="1881333"/>
            <a:chOff x="49232" y="7942456"/>
            <a:chExt cx="1414258" cy="1881333"/>
          </a:xfrm>
          <a:effectLst>
            <a:glow rad="228600">
              <a:schemeClr val="accent4">
                <a:satMod val="175000"/>
                <a:alpha val="40000"/>
              </a:schemeClr>
            </a:glow>
          </a:effectLst>
        </p:grpSpPr>
        <p:pic>
          <p:nvPicPr>
            <p:cNvPr id="12" name="図 11" descr="雪, 紙, 覆い, テーブル が含まれている画像&#10;&#10;自動的に生成された説明">
              <a:extLst>
                <a:ext uri="{FF2B5EF4-FFF2-40B4-BE49-F238E27FC236}">
                  <a16:creationId xmlns:a16="http://schemas.microsoft.com/office/drawing/2014/main" id="{4FD53B76-6B84-A7D5-B871-51C8ACE7E3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32" y="7942456"/>
              <a:ext cx="942839" cy="1108250"/>
            </a:xfrm>
            <a:prstGeom prst="rect">
              <a:avLst/>
            </a:prstGeom>
          </p:spPr>
        </p:pic>
        <p:pic>
          <p:nvPicPr>
            <p:cNvPr id="13" name="図 12" descr="雪, 紙, 覆い, テーブル が含まれている画像&#10;&#10;自動的に生成された説明">
              <a:extLst>
                <a:ext uri="{FF2B5EF4-FFF2-40B4-BE49-F238E27FC236}">
                  <a16:creationId xmlns:a16="http://schemas.microsoft.com/office/drawing/2014/main" id="{0F5A9EA0-544D-45FD-D0F5-DAAF67C4C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651" y="8715539"/>
              <a:ext cx="942839" cy="1108250"/>
            </a:xfrm>
            <a:prstGeom prst="rect">
              <a:avLst/>
            </a:prstGeom>
          </p:spPr>
        </p:pic>
      </p:grpSp>
      <p:grpSp>
        <p:nvGrpSpPr>
          <p:cNvPr id="26" name="グループ化 25">
            <a:extLst>
              <a:ext uri="{FF2B5EF4-FFF2-40B4-BE49-F238E27FC236}">
                <a16:creationId xmlns:a16="http://schemas.microsoft.com/office/drawing/2014/main" id="{E1EB4ACD-777C-8C66-6C2C-1E67013BDE4E}"/>
              </a:ext>
            </a:extLst>
          </p:cNvPr>
          <p:cNvGrpSpPr/>
          <p:nvPr/>
        </p:nvGrpSpPr>
        <p:grpSpPr>
          <a:xfrm>
            <a:off x="2196288" y="5612049"/>
            <a:ext cx="1885678" cy="1912203"/>
            <a:chOff x="2201813" y="5642404"/>
            <a:chExt cx="1885678" cy="1912203"/>
          </a:xfrm>
          <a:effectLst>
            <a:glow rad="228600">
              <a:schemeClr val="accent4">
                <a:satMod val="175000"/>
                <a:alpha val="40000"/>
              </a:schemeClr>
            </a:glow>
          </a:effectLst>
        </p:grpSpPr>
        <p:pic>
          <p:nvPicPr>
            <p:cNvPr id="14" name="図 13" descr="雪, 紙, 覆い, テーブル が含まれている画像&#10;&#10;自動的に生成された説明">
              <a:extLst>
                <a:ext uri="{FF2B5EF4-FFF2-40B4-BE49-F238E27FC236}">
                  <a16:creationId xmlns:a16="http://schemas.microsoft.com/office/drawing/2014/main" id="{D6F63BEB-CEEB-27E8-491D-C2D453D932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1813" y="5642404"/>
              <a:ext cx="942839" cy="1108250"/>
            </a:xfrm>
            <a:prstGeom prst="rect">
              <a:avLst/>
            </a:prstGeom>
          </p:spPr>
        </p:pic>
        <p:pic>
          <p:nvPicPr>
            <p:cNvPr id="15" name="図 14" descr="雪, 紙, 覆い, テーブル が含まれている画像&#10;&#10;自動的に生成された説明">
              <a:extLst>
                <a:ext uri="{FF2B5EF4-FFF2-40B4-BE49-F238E27FC236}">
                  <a16:creationId xmlns:a16="http://schemas.microsoft.com/office/drawing/2014/main" id="{59226180-6FBC-B308-F7C3-6350CF3AFF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4652" y="5696546"/>
              <a:ext cx="942839" cy="1108250"/>
            </a:xfrm>
            <a:prstGeom prst="rect">
              <a:avLst/>
            </a:prstGeom>
          </p:spPr>
        </p:pic>
        <p:pic>
          <p:nvPicPr>
            <p:cNvPr id="17" name="図 16" descr="雪, 紙, 覆い, テーブル が含まれている画像&#10;&#10;自動的に生成された説明">
              <a:extLst>
                <a:ext uri="{FF2B5EF4-FFF2-40B4-BE49-F238E27FC236}">
                  <a16:creationId xmlns:a16="http://schemas.microsoft.com/office/drawing/2014/main" id="{C22D64E7-DD16-7ECC-F4EA-07D24D54D1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3428" y="6446357"/>
              <a:ext cx="942839" cy="1108250"/>
            </a:xfrm>
            <a:prstGeom prst="rect">
              <a:avLst/>
            </a:prstGeom>
          </p:spPr>
        </p:pic>
      </p:grpSp>
      <p:pic>
        <p:nvPicPr>
          <p:cNvPr id="19" name="図 18" descr="雪, 紙, 覆い, テーブル が含まれている画像&#10;&#10;自動的に生成された説明">
            <a:extLst>
              <a:ext uri="{FF2B5EF4-FFF2-40B4-BE49-F238E27FC236}">
                <a16:creationId xmlns:a16="http://schemas.microsoft.com/office/drawing/2014/main" id="{109DE305-986A-5063-49A5-116DCA9E01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4033" y="1213421"/>
            <a:ext cx="942839" cy="1108250"/>
          </a:xfrm>
          <a:prstGeom prst="rect">
            <a:avLst/>
          </a:prstGeom>
          <a:effectLst>
            <a:glow rad="228600">
              <a:schemeClr val="accent4">
                <a:satMod val="175000"/>
                <a:alpha val="40000"/>
              </a:schemeClr>
            </a:glow>
          </a:effectLst>
        </p:spPr>
      </p:pic>
      <p:pic>
        <p:nvPicPr>
          <p:cNvPr id="29" name="図 28" descr="プールの中にいる鳥の絵&#10;&#10;低い精度で自動的に生成された説明">
            <a:extLst>
              <a:ext uri="{FF2B5EF4-FFF2-40B4-BE49-F238E27FC236}">
                <a16:creationId xmlns:a16="http://schemas.microsoft.com/office/drawing/2014/main" id="{9A1FB28D-3638-0CA3-A258-CCB5747AAAC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87" b="91345" l="7079" r="96870">
                        <a14:foregroundMark x1="8005" y1="29758" x2="7079" y2="31558"/>
                        <a14:foregroundMark x1="22951" y1="91478" x2="22951" y2="91478"/>
                        <a14:foregroundMark x1="95231" y1="38216" x2="96870" y2="41145"/>
                        <a14:backgroundMark x1="34575" y1="33023" x2="34575" y2="33023"/>
                        <a14:backgroundMark x1="30626" y1="14780" x2="35022" y2="37150"/>
                        <a14:backgroundMark x1="21684" y1="25566" x2="21684" y2="25566"/>
                        <a14:backgroundMark x1="91431" y1="44208" x2="91431" y2="44208"/>
                        <a14:backgroundMark x1="95007" y1="43808" x2="92921" y2="41944"/>
                        <a14:backgroundMark x1="92921" y1="43009" x2="91058" y2="41944"/>
                        <a14:backgroundMark x1="95604" y1="43409" x2="92325" y2="43009"/>
                        <a14:backgroundMark x1="94784" y1="42344" x2="94784" y2="42344"/>
                        <a14:backgroundMark x1="66692" y1="43409" x2="64829" y2="46338"/>
                        <a14:backgroundMark x1="95619" y1="42901" x2="96870" y2="43409"/>
                        <a14:backgroundMark x1="9389" y1="27430" x2="11475" y2="24767"/>
                        <a14:backgroundMark x1="8122" y1="27430" x2="11252" y2="27031"/>
                      </a14:backgroundRemoval>
                    </a14:imgEffect>
                  </a14:imgLayer>
                </a14:imgProps>
              </a:ext>
              <a:ext uri="{28A0092B-C50C-407E-A947-70E740481C1C}">
                <a14:useLocalDpi xmlns:a14="http://schemas.microsoft.com/office/drawing/2010/main" val="0"/>
              </a:ext>
            </a:extLst>
          </a:blip>
          <a:stretch>
            <a:fillRect/>
          </a:stretch>
        </p:blipFill>
        <p:spPr>
          <a:xfrm>
            <a:off x="4081966" y="1798297"/>
            <a:ext cx="2680088" cy="1499811"/>
          </a:xfrm>
          <a:prstGeom prst="rect">
            <a:avLst/>
          </a:prstGeom>
          <a:effectLst>
            <a:glow rad="228600">
              <a:srgbClr val="FF0000">
                <a:alpha val="40000"/>
              </a:srgbClr>
            </a:glow>
          </a:effectLst>
        </p:spPr>
      </p:pic>
      <p:pic>
        <p:nvPicPr>
          <p:cNvPr id="31" name="図 30" descr="座る, テーブル, 探す, フロント が含まれている画像&#10;&#10;自動的に生成された説明">
            <a:extLst>
              <a:ext uri="{FF2B5EF4-FFF2-40B4-BE49-F238E27FC236}">
                <a16:creationId xmlns:a16="http://schemas.microsoft.com/office/drawing/2014/main" id="{8D31DA72-76AC-2366-CF62-D9FBDC6B5D8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531" b="91667" l="9905" r="89857">
                        <a14:foregroundMark x1="22076" y1="33475" x2="27685" y2="39266"/>
                        <a14:foregroundMark x1="48687" y1="39831" x2="41766" y2="39266"/>
                        <a14:foregroundMark x1="31384" y1="49576" x2="35442" y2="48729"/>
                        <a14:foregroundMark x1="39737" y1="57486" x2="42005" y2="59322"/>
                        <a14:foregroundMark x1="24702" y1="7486" x2="28759" y2="7486"/>
                        <a14:foregroundMark x1="54057" y1="88701" x2="62172" y2="91667"/>
                        <a14:foregroundMark x1="62172" y1="91667" x2="62530" y2="91667"/>
                        <a14:foregroundMark x1="26014" y1="3531" x2="28998" y2="4237"/>
                      </a14:backgroundRemoval>
                    </a14:imgEffect>
                  </a14:imgLayer>
                </a14:imgProps>
              </a:ext>
              <a:ext uri="{28A0092B-C50C-407E-A947-70E740481C1C}">
                <a14:useLocalDpi xmlns:a14="http://schemas.microsoft.com/office/drawing/2010/main" val="0"/>
              </a:ext>
            </a:extLst>
          </a:blip>
          <a:stretch>
            <a:fillRect/>
          </a:stretch>
        </p:blipFill>
        <p:spPr>
          <a:xfrm>
            <a:off x="2617903" y="2367833"/>
            <a:ext cx="2279783" cy="1926118"/>
          </a:xfrm>
          <a:prstGeom prst="rect">
            <a:avLst/>
          </a:prstGeom>
          <a:effectLst>
            <a:glow rad="228600">
              <a:srgbClr val="C00000">
                <a:alpha val="40000"/>
              </a:srgbClr>
            </a:glow>
          </a:effectLst>
        </p:spPr>
      </p:pic>
      <p:pic>
        <p:nvPicPr>
          <p:cNvPr id="33" name="図 32" descr="プールの中で椅子に座っている&#10;&#10;中程度の精度で自動的に生成された説明">
            <a:extLst>
              <a:ext uri="{FF2B5EF4-FFF2-40B4-BE49-F238E27FC236}">
                <a16:creationId xmlns:a16="http://schemas.microsoft.com/office/drawing/2014/main" id="{AA596199-3142-AF7E-C37A-3DA0119FECF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924" b="93257" l="9992" r="89927">
                        <a14:foregroundMark x1="61483" y1="92494" x2="68332" y2="93257"/>
                      </a14:backgroundRemoval>
                    </a14:imgEffect>
                  </a14:imgLayer>
                </a14:imgProps>
              </a:ext>
              <a:ext uri="{28A0092B-C50C-407E-A947-70E740481C1C}">
                <a14:useLocalDpi xmlns:a14="http://schemas.microsoft.com/office/drawing/2010/main" val="0"/>
              </a:ext>
            </a:extLst>
          </a:blip>
          <a:stretch>
            <a:fillRect/>
          </a:stretch>
        </p:blipFill>
        <p:spPr>
          <a:xfrm>
            <a:off x="4245023" y="2965653"/>
            <a:ext cx="3286125" cy="2081301"/>
          </a:xfrm>
          <a:prstGeom prst="rect">
            <a:avLst/>
          </a:prstGeom>
          <a:effectLst>
            <a:glow rad="228600">
              <a:srgbClr val="FF0000">
                <a:alpha val="40000"/>
              </a:srgbClr>
            </a:glow>
          </a:effectLst>
        </p:spPr>
      </p:pic>
    </p:spTree>
    <p:extLst>
      <p:ext uri="{BB962C8B-B14F-4D97-AF65-F5344CB8AC3E}">
        <p14:creationId xmlns:p14="http://schemas.microsoft.com/office/powerpoint/2010/main" val="1754881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FD08023-38D5-4086-9BB7-92420600BCA9}"/>
              </a:ext>
            </a:extLst>
          </p:cNvPr>
          <p:cNvSpPr txBox="1"/>
          <p:nvPr/>
        </p:nvSpPr>
        <p:spPr>
          <a:xfrm>
            <a:off x="241767" y="1582642"/>
            <a:ext cx="6454308" cy="751872"/>
          </a:xfrm>
          <a:prstGeom prst="rect">
            <a:avLst/>
          </a:prstGeom>
          <a:noFill/>
        </p:spPr>
        <p:txBody>
          <a:bodyPr wrap="square" rtlCol="0">
            <a:spAutoFit/>
          </a:bodyPr>
          <a:lstStyle/>
          <a:p>
            <a:pPr algn="ctr"/>
            <a:r>
              <a:rPr kumimoji="1" lang="ja-JP" altLang="en-US" sz="4286" b="1" dirty="0">
                <a:solidFill>
                  <a:srgbClr val="FF0000"/>
                </a:solidFill>
                <a:latin typeface="851チカラヅヨク-かなA" panose="02000600000000000000" pitchFamily="2" charset="-128"/>
                <a:ea typeface="851チカラヅヨク-かなA" panose="02000600000000000000" pitchFamily="2" charset="-128"/>
              </a:rPr>
              <a:t>リトルフィールド小原探検隊</a:t>
            </a:r>
          </a:p>
        </p:txBody>
      </p:sp>
      <p:grpSp>
        <p:nvGrpSpPr>
          <p:cNvPr id="9" name="グループ化 8">
            <a:extLst>
              <a:ext uri="{FF2B5EF4-FFF2-40B4-BE49-F238E27FC236}">
                <a16:creationId xmlns:a16="http://schemas.microsoft.com/office/drawing/2014/main" id="{5C7BF6D0-DD11-4847-A3C9-63FC19041587}"/>
              </a:ext>
            </a:extLst>
          </p:cNvPr>
          <p:cNvGrpSpPr/>
          <p:nvPr/>
        </p:nvGrpSpPr>
        <p:grpSpPr>
          <a:xfrm>
            <a:off x="241768" y="2745601"/>
            <a:ext cx="1926336" cy="1660634"/>
            <a:chOff x="338475" y="1899219"/>
            <a:chExt cx="2696870" cy="2324888"/>
          </a:xfrm>
          <a:blipFill>
            <a:blip r:embed="rId3"/>
            <a:stretch>
              <a:fillRect/>
            </a:stretch>
          </a:blipFill>
        </p:grpSpPr>
        <p:sp>
          <p:nvSpPr>
            <p:cNvPr id="4" name="六角形 3">
              <a:extLst>
                <a:ext uri="{FF2B5EF4-FFF2-40B4-BE49-F238E27FC236}">
                  <a16:creationId xmlns:a16="http://schemas.microsoft.com/office/drawing/2014/main" id="{1FE6FE10-FFC9-47D5-A0DF-35AA5D3D78D7}"/>
                </a:ext>
              </a:extLst>
            </p:cNvPr>
            <p:cNvSpPr/>
            <p:nvPr/>
          </p:nvSpPr>
          <p:spPr>
            <a:xfrm>
              <a:off x="338475" y="1899219"/>
              <a:ext cx="2696870" cy="232488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6" dirty="0"/>
            </a:p>
          </p:txBody>
        </p:sp>
        <p:sp>
          <p:nvSpPr>
            <p:cNvPr id="6" name="テキスト ボックス 5">
              <a:extLst>
                <a:ext uri="{FF2B5EF4-FFF2-40B4-BE49-F238E27FC236}">
                  <a16:creationId xmlns:a16="http://schemas.microsoft.com/office/drawing/2014/main" id="{65408AC1-BDCD-42C6-8585-E8212DBFEFA5}"/>
                </a:ext>
              </a:extLst>
            </p:cNvPr>
            <p:cNvSpPr txBox="1"/>
            <p:nvPr/>
          </p:nvSpPr>
          <p:spPr>
            <a:xfrm>
              <a:off x="669550" y="2646164"/>
              <a:ext cx="2034719" cy="868059"/>
            </a:xfrm>
            <a:prstGeom prst="rect">
              <a:avLst/>
            </a:prstGeom>
            <a:grpFill/>
          </p:spPr>
          <p:txBody>
            <a:bodyPr wrap="square" rtlCol="0">
              <a:spAutoFit/>
            </a:bodyPr>
            <a:lstStyle/>
            <a:p>
              <a:pPr algn="ctr"/>
              <a:r>
                <a:rPr kumimoji="1" lang="ja-JP" altLang="en-US" sz="3429" dirty="0"/>
                <a:t>写真</a:t>
              </a:r>
            </a:p>
          </p:txBody>
        </p:sp>
      </p:grpSp>
      <p:sp>
        <p:nvSpPr>
          <p:cNvPr id="19" name="テキスト ボックス 18">
            <a:extLst>
              <a:ext uri="{FF2B5EF4-FFF2-40B4-BE49-F238E27FC236}">
                <a16:creationId xmlns:a16="http://schemas.microsoft.com/office/drawing/2014/main" id="{26A754C7-46A2-44DC-802D-77B848F1C589}"/>
              </a:ext>
            </a:extLst>
          </p:cNvPr>
          <p:cNvSpPr txBox="1"/>
          <p:nvPr/>
        </p:nvSpPr>
        <p:spPr>
          <a:xfrm>
            <a:off x="2342459" y="3444013"/>
            <a:ext cx="4117133" cy="883832"/>
          </a:xfrm>
          <a:prstGeom prst="rect">
            <a:avLst/>
          </a:prstGeom>
          <a:noFill/>
        </p:spPr>
        <p:txBody>
          <a:bodyPr wrap="square" rtlCol="0">
            <a:spAutoFit/>
          </a:bodyPr>
          <a:lstStyle/>
          <a:p>
            <a:pPr algn="ctr"/>
            <a:r>
              <a:rPr kumimoji="1" lang="ja-JP" altLang="en-US" sz="1286" dirty="0"/>
              <a:t>チームのリーダーとしてメンバーのマネジメントを中心に行うのは今回が初めてでしたが、ちゃんとメンバーに仕事を任せてゲームを完成に導けたかなと思います</a:t>
            </a:r>
          </a:p>
        </p:txBody>
      </p:sp>
      <p:sp>
        <p:nvSpPr>
          <p:cNvPr id="20" name="テキスト ボックス 19">
            <a:extLst>
              <a:ext uri="{FF2B5EF4-FFF2-40B4-BE49-F238E27FC236}">
                <a16:creationId xmlns:a16="http://schemas.microsoft.com/office/drawing/2014/main" id="{CC6A9247-F818-486A-8CD7-311484EAA92F}"/>
              </a:ext>
            </a:extLst>
          </p:cNvPr>
          <p:cNvSpPr txBox="1"/>
          <p:nvPr/>
        </p:nvSpPr>
        <p:spPr>
          <a:xfrm>
            <a:off x="241767" y="5479216"/>
            <a:ext cx="4312327" cy="1147558"/>
          </a:xfrm>
          <a:prstGeom prst="rect">
            <a:avLst/>
          </a:prstGeom>
          <a:noFill/>
        </p:spPr>
        <p:txBody>
          <a:bodyPr wrap="square" rtlCol="0">
            <a:spAutoFit/>
          </a:bodyPr>
          <a:lstStyle/>
          <a:p>
            <a:pPr algn="ctr"/>
            <a:r>
              <a:rPr kumimoji="1" lang="ja-JP" altLang="en-US" sz="6857" dirty="0"/>
              <a:t>紹介文</a:t>
            </a:r>
          </a:p>
        </p:txBody>
      </p:sp>
      <p:sp>
        <p:nvSpPr>
          <p:cNvPr id="21" name="テキスト ボックス 20">
            <a:extLst>
              <a:ext uri="{FF2B5EF4-FFF2-40B4-BE49-F238E27FC236}">
                <a16:creationId xmlns:a16="http://schemas.microsoft.com/office/drawing/2014/main" id="{A9E42E3A-DA1A-48B7-870A-CE6F93E1CC6E}"/>
              </a:ext>
            </a:extLst>
          </p:cNvPr>
          <p:cNvSpPr txBox="1"/>
          <p:nvPr/>
        </p:nvSpPr>
        <p:spPr>
          <a:xfrm>
            <a:off x="2404586" y="7998552"/>
            <a:ext cx="4117133" cy="1147558"/>
          </a:xfrm>
          <a:prstGeom prst="rect">
            <a:avLst/>
          </a:prstGeom>
          <a:noFill/>
        </p:spPr>
        <p:txBody>
          <a:bodyPr wrap="square" rtlCol="0">
            <a:spAutoFit/>
          </a:bodyPr>
          <a:lstStyle/>
          <a:p>
            <a:pPr algn="ctr"/>
            <a:r>
              <a:rPr kumimoji="1" lang="ja-JP" altLang="en-US" sz="6857" dirty="0"/>
              <a:t>紹介文</a:t>
            </a:r>
          </a:p>
        </p:txBody>
      </p:sp>
      <p:grpSp>
        <p:nvGrpSpPr>
          <p:cNvPr id="23" name="グループ化 22">
            <a:extLst>
              <a:ext uri="{FF2B5EF4-FFF2-40B4-BE49-F238E27FC236}">
                <a16:creationId xmlns:a16="http://schemas.microsoft.com/office/drawing/2014/main" id="{F5FEB21A-EC3C-49DB-A1E4-095B533E990A}"/>
              </a:ext>
            </a:extLst>
          </p:cNvPr>
          <p:cNvGrpSpPr/>
          <p:nvPr/>
        </p:nvGrpSpPr>
        <p:grpSpPr>
          <a:xfrm>
            <a:off x="4769738" y="4939767"/>
            <a:ext cx="1926336" cy="1660634"/>
            <a:chOff x="338475" y="1899219"/>
            <a:chExt cx="2696870" cy="2324888"/>
          </a:xfrm>
          <a:blipFill>
            <a:blip r:embed="rId3"/>
            <a:stretch>
              <a:fillRect/>
            </a:stretch>
          </a:blipFill>
        </p:grpSpPr>
        <p:sp>
          <p:nvSpPr>
            <p:cNvPr id="24" name="六角形 23">
              <a:extLst>
                <a:ext uri="{FF2B5EF4-FFF2-40B4-BE49-F238E27FC236}">
                  <a16:creationId xmlns:a16="http://schemas.microsoft.com/office/drawing/2014/main" id="{58DBA470-0F64-4C3D-91FD-E647CFF608F4}"/>
                </a:ext>
              </a:extLst>
            </p:cNvPr>
            <p:cNvSpPr/>
            <p:nvPr/>
          </p:nvSpPr>
          <p:spPr>
            <a:xfrm>
              <a:off x="338475" y="1899219"/>
              <a:ext cx="2696870" cy="232488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6" dirty="0"/>
            </a:p>
          </p:txBody>
        </p:sp>
        <p:sp>
          <p:nvSpPr>
            <p:cNvPr id="25" name="テキスト ボックス 24">
              <a:extLst>
                <a:ext uri="{FF2B5EF4-FFF2-40B4-BE49-F238E27FC236}">
                  <a16:creationId xmlns:a16="http://schemas.microsoft.com/office/drawing/2014/main" id="{8AA10AFE-2ECD-4F27-BD5B-EAF5FEDEF8A4}"/>
                </a:ext>
              </a:extLst>
            </p:cNvPr>
            <p:cNvSpPr txBox="1"/>
            <p:nvPr/>
          </p:nvSpPr>
          <p:spPr>
            <a:xfrm>
              <a:off x="669550" y="2646164"/>
              <a:ext cx="2034719" cy="868059"/>
            </a:xfrm>
            <a:prstGeom prst="rect">
              <a:avLst/>
            </a:prstGeom>
            <a:grpFill/>
          </p:spPr>
          <p:txBody>
            <a:bodyPr wrap="square" rtlCol="0">
              <a:spAutoFit/>
            </a:bodyPr>
            <a:lstStyle/>
            <a:p>
              <a:pPr algn="ctr"/>
              <a:r>
                <a:rPr kumimoji="1" lang="ja-JP" altLang="en-US" sz="3429" dirty="0"/>
                <a:t>写真</a:t>
              </a:r>
            </a:p>
          </p:txBody>
        </p:sp>
      </p:grpSp>
      <p:grpSp>
        <p:nvGrpSpPr>
          <p:cNvPr id="26" name="グループ化 25">
            <a:extLst>
              <a:ext uri="{FF2B5EF4-FFF2-40B4-BE49-F238E27FC236}">
                <a16:creationId xmlns:a16="http://schemas.microsoft.com/office/drawing/2014/main" id="{43E4F245-41D6-4573-A104-2A680385DF48}"/>
              </a:ext>
            </a:extLst>
          </p:cNvPr>
          <p:cNvGrpSpPr/>
          <p:nvPr/>
        </p:nvGrpSpPr>
        <p:grpSpPr>
          <a:xfrm>
            <a:off x="241766" y="7459104"/>
            <a:ext cx="1926336" cy="1660634"/>
            <a:chOff x="338475" y="1899219"/>
            <a:chExt cx="2696870" cy="2324888"/>
          </a:xfrm>
          <a:blipFill>
            <a:blip r:embed="rId3"/>
            <a:stretch>
              <a:fillRect/>
            </a:stretch>
          </a:blipFill>
        </p:grpSpPr>
        <p:sp>
          <p:nvSpPr>
            <p:cNvPr id="27" name="六角形 26">
              <a:extLst>
                <a:ext uri="{FF2B5EF4-FFF2-40B4-BE49-F238E27FC236}">
                  <a16:creationId xmlns:a16="http://schemas.microsoft.com/office/drawing/2014/main" id="{FF4C8B64-B25F-4DCB-94F6-34E30459ED73}"/>
                </a:ext>
              </a:extLst>
            </p:cNvPr>
            <p:cNvSpPr/>
            <p:nvPr/>
          </p:nvSpPr>
          <p:spPr>
            <a:xfrm>
              <a:off x="338475" y="1899219"/>
              <a:ext cx="2696870" cy="232488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6" dirty="0"/>
            </a:p>
          </p:txBody>
        </p:sp>
        <p:sp>
          <p:nvSpPr>
            <p:cNvPr id="28" name="テキスト ボックス 27">
              <a:extLst>
                <a:ext uri="{FF2B5EF4-FFF2-40B4-BE49-F238E27FC236}">
                  <a16:creationId xmlns:a16="http://schemas.microsoft.com/office/drawing/2014/main" id="{A575FC2A-A1E1-4BB9-81C4-6600A76EF6A1}"/>
                </a:ext>
              </a:extLst>
            </p:cNvPr>
            <p:cNvSpPr txBox="1"/>
            <p:nvPr/>
          </p:nvSpPr>
          <p:spPr>
            <a:xfrm>
              <a:off x="669550" y="2646164"/>
              <a:ext cx="2034719" cy="868059"/>
            </a:xfrm>
            <a:prstGeom prst="rect">
              <a:avLst/>
            </a:prstGeom>
            <a:grpFill/>
          </p:spPr>
          <p:txBody>
            <a:bodyPr wrap="square" rtlCol="0">
              <a:spAutoFit/>
            </a:bodyPr>
            <a:lstStyle/>
            <a:p>
              <a:pPr algn="ctr"/>
              <a:r>
                <a:rPr kumimoji="1" lang="ja-JP" altLang="en-US" sz="3429" dirty="0"/>
                <a:t>写真</a:t>
              </a:r>
            </a:p>
          </p:txBody>
        </p:sp>
      </p:grpSp>
      <p:sp>
        <p:nvSpPr>
          <p:cNvPr id="29" name="テキスト ボックス 28">
            <a:extLst>
              <a:ext uri="{FF2B5EF4-FFF2-40B4-BE49-F238E27FC236}">
                <a16:creationId xmlns:a16="http://schemas.microsoft.com/office/drawing/2014/main" id="{A64BAD4D-EB6A-4EB1-86E2-D8F0A18606B8}"/>
              </a:ext>
            </a:extLst>
          </p:cNvPr>
          <p:cNvSpPr txBox="1"/>
          <p:nvPr/>
        </p:nvSpPr>
        <p:spPr>
          <a:xfrm>
            <a:off x="925890" y="706441"/>
            <a:ext cx="5006221" cy="620042"/>
          </a:xfrm>
          <a:prstGeom prst="rect">
            <a:avLst/>
          </a:prstGeom>
          <a:noFill/>
        </p:spPr>
        <p:txBody>
          <a:bodyPr wrap="square" rtlCol="0">
            <a:spAutoFit/>
          </a:bodyPr>
          <a:lstStyle/>
          <a:p>
            <a:pPr algn="ctr"/>
            <a:r>
              <a:rPr kumimoji="1" lang="ja-JP" altLang="en-US" sz="3429" b="1" dirty="0">
                <a:latin typeface="851チカラヅヨク-かなA" panose="02000600000000000000" pitchFamily="2" charset="-128"/>
                <a:ea typeface="851チカラヅヨク-かなA" panose="02000600000000000000" pitchFamily="2" charset="-128"/>
              </a:rPr>
              <a:t>個性豊かなメンバーたち</a:t>
            </a:r>
          </a:p>
        </p:txBody>
      </p:sp>
      <p:sp>
        <p:nvSpPr>
          <p:cNvPr id="30" name="テキスト ボックス 29">
            <a:extLst>
              <a:ext uri="{FF2B5EF4-FFF2-40B4-BE49-F238E27FC236}">
                <a16:creationId xmlns:a16="http://schemas.microsoft.com/office/drawing/2014/main" id="{980F62CC-A146-48F7-BBFD-309D9A70E072}"/>
              </a:ext>
            </a:extLst>
          </p:cNvPr>
          <p:cNvSpPr txBox="1"/>
          <p:nvPr/>
        </p:nvSpPr>
        <p:spPr>
          <a:xfrm>
            <a:off x="2404586" y="2804276"/>
            <a:ext cx="3513266" cy="444096"/>
          </a:xfrm>
          <a:prstGeom prst="rect">
            <a:avLst/>
          </a:prstGeom>
          <a:noFill/>
        </p:spPr>
        <p:txBody>
          <a:bodyPr wrap="square" rtlCol="0">
            <a:spAutoFit/>
          </a:bodyPr>
          <a:lstStyle/>
          <a:p>
            <a:r>
              <a:rPr kumimoji="1" lang="en-US" altLang="ja-JP" sz="2286" dirty="0">
                <a:latin typeface="HG創英角ｺﾞｼｯｸUB" panose="020B0909000000000000" pitchFamily="49" charset="-128"/>
                <a:ea typeface="HG創英角ｺﾞｼｯｸUB" panose="020B0909000000000000" pitchFamily="49" charset="-128"/>
              </a:rPr>
              <a:t>No.01</a:t>
            </a:r>
            <a:r>
              <a:rPr kumimoji="1" lang="ja-JP" altLang="en-US" sz="2286" dirty="0">
                <a:latin typeface="HG創英角ｺﾞｼｯｸUB" panose="020B0909000000000000" pitchFamily="49" charset="-128"/>
                <a:ea typeface="HG創英角ｺﾞｼｯｸUB" panose="020B0909000000000000" pitchFamily="49" charset="-128"/>
              </a:rPr>
              <a:t>　　小原 立暉</a:t>
            </a:r>
          </a:p>
        </p:txBody>
      </p:sp>
      <p:sp>
        <p:nvSpPr>
          <p:cNvPr id="31" name="テキスト ボックス 30">
            <a:extLst>
              <a:ext uri="{FF2B5EF4-FFF2-40B4-BE49-F238E27FC236}">
                <a16:creationId xmlns:a16="http://schemas.microsoft.com/office/drawing/2014/main" id="{B27DB9E0-A38A-468D-9CEA-07D099EF9A9B}"/>
              </a:ext>
            </a:extLst>
          </p:cNvPr>
          <p:cNvSpPr txBox="1"/>
          <p:nvPr/>
        </p:nvSpPr>
        <p:spPr>
          <a:xfrm>
            <a:off x="241767" y="4939767"/>
            <a:ext cx="3513266" cy="444096"/>
          </a:xfrm>
          <a:prstGeom prst="rect">
            <a:avLst/>
          </a:prstGeom>
          <a:noFill/>
        </p:spPr>
        <p:txBody>
          <a:bodyPr wrap="square" rtlCol="0">
            <a:spAutoFit/>
          </a:bodyPr>
          <a:lstStyle/>
          <a:p>
            <a:r>
              <a:rPr kumimoji="1" lang="en-US" altLang="ja-JP" sz="2286" dirty="0">
                <a:latin typeface="HG創英角ｺﾞｼｯｸUB" panose="020B0909000000000000" pitchFamily="49" charset="-128"/>
                <a:ea typeface="HG創英角ｺﾞｼｯｸUB" panose="020B0909000000000000" pitchFamily="49" charset="-128"/>
              </a:rPr>
              <a:t>No.02</a:t>
            </a:r>
            <a:r>
              <a:rPr kumimoji="1" lang="ja-JP" altLang="en-US" sz="2286" dirty="0">
                <a:latin typeface="HG創英角ｺﾞｼｯｸUB" panose="020B0909000000000000" pitchFamily="49" charset="-128"/>
                <a:ea typeface="HG創英角ｺﾞｼｯｸUB" panose="020B0909000000000000" pitchFamily="49" charset="-128"/>
              </a:rPr>
              <a:t>　　石原 颯馬</a:t>
            </a:r>
          </a:p>
        </p:txBody>
      </p:sp>
      <p:sp>
        <p:nvSpPr>
          <p:cNvPr id="32" name="テキスト ボックス 31">
            <a:extLst>
              <a:ext uri="{FF2B5EF4-FFF2-40B4-BE49-F238E27FC236}">
                <a16:creationId xmlns:a16="http://schemas.microsoft.com/office/drawing/2014/main" id="{0982AC1A-4A0F-4F1C-A88B-A88F81090191}"/>
              </a:ext>
            </a:extLst>
          </p:cNvPr>
          <p:cNvSpPr txBox="1"/>
          <p:nvPr/>
        </p:nvSpPr>
        <p:spPr>
          <a:xfrm>
            <a:off x="2397931" y="7459104"/>
            <a:ext cx="3513266" cy="444096"/>
          </a:xfrm>
          <a:prstGeom prst="rect">
            <a:avLst/>
          </a:prstGeom>
          <a:noFill/>
        </p:spPr>
        <p:txBody>
          <a:bodyPr wrap="square" rtlCol="0">
            <a:spAutoFit/>
          </a:bodyPr>
          <a:lstStyle/>
          <a:p>
            <a:r>
              <a:rPr kumimoji="1" lang="en-US" altLang="ja-JP" sz="2286" dirty="0">
                <a:latin typeface="HG創英角ｺﾞｼｯｸUB" panose="020B0909000000000000" pitchFamily="49" charset="-128"/>
                <a:ea typeface="HG創英角ｺﾞｼｯｸUB" panose="020B0909000000000000" pitchFamily="49" charset="-128"/>
              </a:rPr>
              <a:t>No.03</a:t>
            </a:r>
            <a:r>
              <a:rPr kumimoji="1" lang="ja-JP" altLang="en-US" sz="2286" dirty="0">
                <a:latin typeface="HG創英角ｺﾞｼｯｸUB" panose="020B0909000000000000" pitchFamily="49" charset="-128"/>
                <a:ea typeface="HG創英角ｺﾞｼｯｸUB" panose="020B0909000000000000" pitchFamily="49" charset="-128"/>
              </a:rPr>
              <a:t>　　大野 祥平</a:t>
            </a:r>
          </a:p>
        </p:txBody>
      </p:sp>
    </p:spTree>
    <p:extLst>
      <p:ext uri="{BB962C8B-B14F-4D97-AF65-F5344CB8AC3E}">
        <p14:creationId xmlns:p14="http://schemas.microsoft.com/office/powerpoint/2010/main" val="1179613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DE860CC7-77DD-458D-AEDD-831FA8B386A9}"/>
              </a:ext>
            </a:extLst>
          </p:cNvPr>
          <p:cNvSpPr txBox="1"/>
          <p:nvPr/>
        </p:nvSpPr>
        <p:spPr>
          <a:xfrm>
            <a:off x="134557" y="1441704"/>
            <a:ext cx="4540057" cy="1477456"/>
          </a:xfrm>
          <a:prstGeom prst="rect">
            <a:avLst/>
          </a:prstGeom>
          <a:noFill/>
        </p:spPr>
        <p:txBody>
          <a:bodyPr wrap="square" rtlCol="0">
            <a:spAutoFit/>
          </a:bodyPr>
          <a:lstStyle/>
          <a:p>
            <a:r>
              <a:rPr kumimoji="1" lang="ja-JP" altLang="en-US" sz="1286" dirty="0"/>
              <a:t>メインプログラマーの高山です。メカと</a:t>
            </a:r>
            <a:r>
              <a:rPr kumimoji="1" lang="en-US" altLang="ja-JP" sz="1286" dirty="0" err="1"/>
              <a:t>VRChat</a:t>
            </a:r>
            <a:r>
              <a:rPr kumimoji="1" lang="ja-JP" altLang="en-US" sz="1286" dirty="0"/>
              <a:t>が大好きです。今回の制作はリーダーがスケジュール管理やメンバーの様子見に非常に気を配ってくれていたので、かなり動きやすかったです。</a:t>
            </a:r>
            <a:r>
              <a:rPr lang="ja-JP" altLang="en-US" sz="1286" dirty="0"/>
              <a:t>削った仕様は数多くあれど、その中でも必要だったものをしっかり動かし、</a:t>
            </a:r>
            <a:endParaRPr lang="en-US" altLang="ja-JP" sz="1286" dirty="0"/>
          </a:p>
          <a:p>
            <a:r>
              <a:rPr lang="ja-JP" altLang="en-US" sz="1286" dirty="0"/>
              <a:t>発表会ではいろんな人の楽しむ姿を見られて嬉しかったです。</a:t>
            </a:r>
            <a:endParaRPr kumimoji="1" lang="en-US" altLang="ja-JP" sz="1286" dirty="0"/>
          </a:p>
        </p:txBody>
      </p:sp>
      <p:grpSp>
        <p:nvGrpSpPr>
          <p:cNvPr id="23" name="グループ化 22">
            <a:extLst>
              <a:ext uri="{FF2B5EF4-FFF2-40B4-BE49-F238E27FC236}">
                <a16:creationId xmlns:a16="http://schemas.microsoft.com/office/drawing/2014/main" id="{2DB822AA-9E99-41A9-9EB9-DBAD9B80996B}"/>
              </a:ext>
            </a:extLst>
          </p:cNvPr>
          <p:cNvGrpSpPr/>
          <p:nvPr/>
        </p:nvGrpSpPr>
        <p:grpSpPr>
          <a:xfrm>
            <a:off x="4604901" y="941147"/>
            <a:ext cx="1926336" cy="1660634"/>
            <a:chOff x="338475" y="1899219"/>
            <a:chExt cx="2696870" cy="2324888"/>
          </a:xfrm>
          <a:blipFill>
            <a:blip r:embed="rId2"/>
            <a:stretch>
              <a:fillRect/>
            </a:stretch>
          </a:blipFill>
        </p:grpSpPr>
        <p:sp>
          <p:nvSpPr>
            <p:cNvPr id="24" name="六角形 23">
              <a:extLst>
                <a:ext uri="{FF2B5EF4-FFF2-40B4-BE49-F238E27FC236}">
                  <a16:creationId xmlns:a16="http://schemas.microsoft.com/office/drawing/2014/main" id="{A4EC534D-4FA4-4DD7-885E-BA9026D488EB}"/>
                </a:ext>
              </a:extLst>
            </p:cNvPr>
            <p:cNvSpPr/>
            <p:nvPr/>
          </p:nvSpPr>
          <p:spPr>
            <a:xfrm>
              <a:off x="338475" y="1899219"/>
              <a:ext cx="2696870" cy="232488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6" dirty="0"/>
            </a:p>
          </p:txBody>
        </p:sp>
        <p:sp>
          <p:nvSpPr>
            <p:cNvPr id="25" name="テキスト ボックス 24">
              <a:extLst>
                <a:ext uri="{FF2B5EF4-FFF2-40B4-BE49-F238E27FC236}">
                  <a16:creationId xmlns:a16="http://schemas.microsoft.com/office/drawing/2014/main" id="{515BC2D1-3479-418C-8E22-F6E777454B07}"/>
                </a:ext>
              </a:extLst>
            </p:cNvPr>
            <p:cNvSpPr txBox="1"/>
            <p:nvPr/>
          </p:nvSpPr>
          <p:spPr>
            <a:xfrm>
              <a:off x="669550" y="2646164"/>
              <a:ext cx="2034719" cy="868059"/>
            </a:xfrm>
            <a:prstGeom prst="rect">
              <a:avLst/>
            </a:prstGeom>
            <a:grpFill/>
          </p:spPr>
          <p:txBody>
            <a:bodyPr wrap="square" rtlCol="0">
              <a:spAutoFit/>
            </a:bodyPr>
            <a:lstStyle/>
            <a:p>
              <a:pPr algn="ctr"/>
              <a:r>
                <a:rPr kumimoji="1" lang="ja-JP" altLang="en-US" sz="3429" dirty="0"/>
                <a:t>写真</a:t>
              </a:r>
            </a:p>
          </p:txBody>
        </p:sp>
      </p:grpSp>
      <p:grpSp>
        <p:nvGrpSpPr>
          <p:cNvPr id="26" name="グループ化 25">
            <a:extLst>
              <a:ext uri="{FF2B5EF4-FFF2-40B4-BE49-F238E27FC236}">
                <a16:creationId xmlns:a16="http://schemas.microsoft.com/office/drawing/2014/main" id="{07ABAFDD-B333-48FA-830F-F970FB547275}"/>
              </a:ext>
            </a:extLst>
          </p:cNvPr>
          <p:cNvGrpSpPr/>
          <p:nvPr/>
        </p:nvGrpSpPr>
        <p:grpSpPr>
          <a:xfrm>
            <a:off x="251286" y="3096422"/>
            <a:ext cx="1926336" cy="1660634"/>
            <a:chOff x="338475" y="1899219"/>
            <a:chExt cx="2696870" cy="2324888"/>
          </a:xfrm>
          <a:blipFill>
            <a:blip r:embed="rId2"/>
            <a:stretch>
              <a:fillRect/>
            </a:stretch>
          </a:blipFill>
        </p:grpSpPr>
        <p:sp>
          <p:nvSpPr>
            <p:cNvPr id="27" name="六角形 26">
              <a:extLst>
                <a:ext uri="{FF2B5EF4-FFF2-40B4-BE49-F238E27FC236}">
                  <a16:creationId xmlns:a16="http://schemas.microsoft.com/office/drawing/2014/main" id="{AC8D05AF-17EF-44CF-98CB-C349CC9CF127}"/>
                </a:ext>
              </a:extLst>
            </p:cNvPr>
            <p:cNvSpPr/>
            <p:nvPr/>
          </p:nvSpPr>
          <p:spPr>
            <a:xfrm>
              <a:off x="338475" y="1899219"/>
              <a:ext cx="2696870" cy="232488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6" dirty="0"/>
            </a:p>
          </p:txBody>
        </p:sp>
        <p:sp>
          <p:nvSpPr>
            <p:cNvPr id="28" name="テキスト ボックス 27">
              <a:extLst>
                <a:ext uri="{FF2B5EF4-FFF2-40B4-BE49-F238E27FC236}">
                  <a16:creationId xmlns:a16="http://schemas.microsoft.com/office/drawing/2014/main" id="{EB2793F0-554D-4CF4-88BF-850196072C4A}"/>
                </a:ext>
              </a:extLst>
            </p:cNvPr>
            <p:cNvSpPr txBox="1"/>
            <p:nvPr/>
          </p:nvSpPr>
          <p:spPr>
            <a:xfrm>
              <a:off x="669550" y="2646164"/>
              <a:ext cx="2034719" cy="868059"/>
            </a:xfrm>
            <a:prstGeom prst="rect">
              <a:avLst/>
            </a:prstGeom>
            <a:grpFill/>
          </p:spPr>
          <p:txBody>
            <a:bodyPr wrap="square" rtlCol="0">
              <a:spAutoFit/>
            </a:bodyPr>
            <a:lstStyle/>
            <a:p>
              <a:pPr algn="ctr"/>
              <a:r>
                <a:rPr kumimoji="1" lang="ja-JP" altLang="en-US" sz="3429" dirty="0"/>
                <a:t>写真</a:t>
              </a:r>
            </a:p>
          </p:txBody>
        </p:sp>
      </p:grpSp>
      <p:grpSp>
        <p:nvGrpSpPr>
          <p:cNvPr id="29" name="グループ化 28">
            <a:extLst>
              <a:ext uri="{FF2B5EF4-FFF2-40B4-BE49-F238E27FC236}">
                <a16:creationId xmlns:a16="http://schemas.microsoft.com/office/drawing/2014/main" id="{C8B92555-0ED7-4311-A5E5-F21B7FB5B41A}"/>
              </a:ext>
            </a:extLst>
          </p:cNvPr>
          <p:cNvGrpSpPr/>
          <p:nvPr/>
        </p:nvGrpSpPr>
        <p:grpSpPr>
          <a:xfrm>
            <a:off x="4604900" y="5411797"/>
            <a:ext cx="1926336" cy="1660634"/>
            <a:chOff x="338475" y="1899219"/>
            <a:chExt cx="2696870" cy="2324888"/>
          </a:xfrm>
          <a:blipFill>
            <a:blip r:embed="rId2"/>
            <a:stretch>
              <a:fillRect/>
            </a:stretch>
          </a:blipFill>
        </p:grpSpPr>
        <p:sp>
          <p:nvSpPr>
            <p:cNvPr id="30" name="六角形 29">
              <a:extLst>
                <a:ext uri="{FF2B5EF4-FFF2-40B4-BE49-F238E27FC236}">
                  <a16:creationId xmlns:a16="http://schemas.microsoft.com/office/drawing/2014/main" id="{2E4A2AB6-D05D-4D87-AE72-F575A8B5E35C}"/>
                </a:ext>
              </a:extLst>
            </p:cNvPr>
            <p:cNvSpPr/>
            <p:nvPr/>
          </p:nvSpPr>
          <p:spPr>
            <a:xfrm>
              <a:off x="338475" y="1899219"/>
              <a:ext cx="2696870" cy="232488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6" dirty="0"/>
            </a:p>
          </p:txBody>
        </p:sp>
        <p:sp>
          <p:nvSpPr>
            <p:cNvPr id="31" name="テキスト ボックス 30">
              <a:extLst>
                <a:ext uri="{FF2B5EF4-FFF2-40B4-BE49-F238E27FC236}">
                  <a16:creationId xmlns:a16="http://schemas.microsoft.com/office/drawing/2014/main" id="{DAD00BF6-BB31-4BD2-8C08-D5EB747A7B81}"/>
                </a:ext>
              </a:extLst>
            </p:cNvPr>
            <p:cNvSpPr txBox="1"/>
            <p:nvPr/>
          </p:nvSpPr>
          <p:spPr>
            <a:xfrm>
              <a:off x="669550" y="2646164"/>
              <a:ext cx="2034719" cy="868059"/>
            </a:xfrm>
            <a:prstGeom prst="rect">
              <a:avLst/>
            </a:prstGeom>
            <a:grpFill/>
          </p:spPr>
          <p:txBody>
            <a:bodyPr wrap="square" rtlCol="0">
              <a:spAutoFit/>
            </a:bodyPr>
            <a:lstStyle/>
            <a:p>
              <a:pPr algn="ctr"/>
              <a:r>
                <a:rPr kumimoji="1" lang="ja-JP" altLang="en-US" sz="3429" dirty="0"/>
                <a:t>写真</a:t>
              </a:r>
            </a:p>
          </p:txBody>
        </p:sp>
      </p:grpSp>
      <p:grpSp>
        <p:nvGrpSpPr>
          <p:cNvPr id="32" name="グループ化 31">
            <a:extLst>
              <a:ext uri="{FF2B5EF4-FFF2-40B4-BE49-F238E27FC236}">
                <a16:creationId xmlns:a16="http://schemas.microsoft.com/office/drawing/2014/main" id="{869C05B1-C851-4BAB-8E1B-2FCAFBCD6DF8}"/>
              </a:ext>
            </a:extLst>
          </p:cNvPr>
          <p:cNvGrpSpPr/>
          <p:nvPr/>
        </p:nvGrpSpPr>
        <p:grpSpPr>
          <a:xfrm>
            <a:off x="326763" y="7610000"/>
            <a:ext cx="1926336" cy="1660634"/>
            <a:chOff x="338475" y="1899219"/>
            <a:chExt cx="2696870" cy="2324888"/>
          </a:xfrm>
          <a:blipFill>
            <a:blip r:embed="rId2"/>
            <a:stretch>
              <a:fillRect/>
            </a:stretch>
          </a:blipFill>
        </p:grpSpPr>
        <p:sp>
          <p:nvSpPr>
            <p:cNvPr id="33" name="六角形 32">
              <a:extLst>
                <a:ext uri="{FF2B5EF4-FFF2-40B4-BE49-F238E27FC236}">
                  <a16:creationId xmlns:a16="http://schemas.microsoft.com/office/drawing/2014/main" id="{877CFCFC-662C-480F-9EA6-484F8B3E3234}"/>
                </a:ext>
              </a:extLst>
            </p:cNvPr>
            <p:cNvSpPr/>
            <p:nvPr/>
          </p:nvSpPr>
          <p:spPr>
            <a:xfrm>
              <a:off x="338475" y="1899219"/>
              <a:ext cx="2696870" cy="232488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6" dirty="0"/>
            </a:p>
          </p:txBody>
        </p:sp>
        <p:sp>
          <p:nvSpPr>
            <p:cNvPr id="34" name="テキスト ボックス 33">
              <a:extLst>
                <a:ext uri="{FF2B5EF4-FFF2-40B4-BE49-F238E27FC236}">
                  <a16:creationId xmlns:a16="http://schemas.microsoft.com/office/drawing/2014/main" id="{56553FBE-FB9F-465D-9F31-425B9B919B07}"/>
                </a:ext>
              </a:extLst>
            </p:cNvPr>
            <p:cNvSpPr txBox="1"/>
            <p:nvPr/>
          </p:nvSpPr>
          <p:spPr>
            <a:xfrm>
              <a:off x="669550" y="2646164"/>
              <a:ext cx="2034719" cy="868059"/>
            </a:xfrm>
            <a:prstGeom prst="rect">
              <a:avLst/>
            </a:prstGeom>
            <a:grpFill/>
          </p:spPr>
          <p:txBody>
            <a:bodyPr wrap="square" rtlCol="0">
              <a:spAutoFit/>
            </a:bodyPr>
            <a:lstStyle/>
            <a:p>
              <a:pPr algn="ctr"/>
              <a:r>
                <a:rPr kumimoji="1" lang="ja-JP" altLang="en-US" sz="3429" dirty="0"/>
                <a:t>写真</a:t>
              </a:r>
            </a:p>
          </p:txBody>
        </p:sp>
      </p:grpSp>
      <p:sp>
        <p:nvSpPr>
          <p:cNvPr id="35" name="テキスト ボックス 34">
            <a:extLst>
              <a:ext uri="{FF2B5EF4-FFF2-40B4-BE49-F238E27FC236}">
                <a16:creationId xmlns:a16="http://schemas.microsoft.com/office/drawing/2014/main" id="{92A10584-50B1-4AE6-A6B4-F9F7645CA274}"/>
              </a:ext>
            </a:extLst>
          </p:cNvPr>
          <p:cNvSpPr txBox="1"/>
          <p:nvPr/>
        </p:nvSpPr>
        <p:spPr>
          <a:xfrm>
            <a:off x="563246" y="937112"/>
            <a:ext cx="3513266" cy="444096"/>
          </a:xfrm>
          <a:prstGeom prst="rect">
            <a:avLst/>
          </a:prstGeom>
          <a:noFill/>
        </p:spPr>
        <p:txBody>
          <a:bodyPr wrap="square" rtlCol="0">
            <a:spAutoFit/>
          </a:bodyPr>
          <a:lstStyle/>
          <a:p>
            <a:r>
              <a:rPr kumimoji="1" lang="en-US" altLang="ja-JP" sz="2286" dirty="0">
                <a:latin typeface="HG創英角ｺﾞｼｯｸUB" panose="020B0909000000000000" pitchFamily="49" charset="-128"/>
                <a:ea typeface="HG創英角ｺﾞｼｯｸUB" panose="020B0909000000000000" pitchFamily="49" charset="-128"/>
              </a:rPr>
              <a:t>No.04</a:t>
            </a:r>
            <a:r>
              <a:rPr kumimoji="1" lang="ja-JP" altLang="en-US" sz="2286" dirty="0">
                <a:latin typeface="HG創英角ｺﾞｼｯｸUB" panose="020B0909000000000000" pitchFamily="49" charset="-128"/>
                <a:ea typeface="HG創英角ｺﾞｼｯｸUB" panose="020B0909000000000000" pitchFamily="49" charset="-128"/>
              </a:rPr>
              <a:t>　　高山 桃也</a:t>
            </a:r>
          </a:p>
        </p:txBody>
      </p:sp>
      <p:sp>
        <p:nvSpPr>
          <p:cNvPr id="36" name="テキスト ボックス 35">
            <a:extLst>
              <a:ext uri="{FF2B5EF4-FFF2-40B4-BE49-F238E27FC236}">
                <a16:creationId xmlns:a16="http://schemas.microsoft.com/office/drawing/2014/main" id="{4AAB3F08-9568-4804-9FF8-01C18FE82C27}"/>
              </a:ext>
            </a:extLst>
          </p:cNvPr>
          <p:cNvSpPr txBox="1"/>
          <p:nvPr/>
        </p:nvSpPr>
        <p:spPr>
          <a:xfrm>
            <a:off x="2414105" y="3098303"/>
            <a:ext cx="3513266" cy="444096"/>
          </a:xfrm>
          <a:prstGeom prst="rect">
            <a:avLst/>
          </a:prstGeom>
          <a:noFill/>
        </p:spPr>
        <p:txBody>
          <a:bodyPr wrap="square" rtlCol="0">
            <a:spAutoFit/>
          </a:bodyPr>
          <a:lstStyle/>
          <a:p>
            <a:r>
              <a:rPr kumimoji="1" lang="en-US" altLang="ja-JP" sz="2286" dirty="0">
                <a:latin typeface="HG創英角ｺﾞｼｯｸUB" panose="020B0909000000000000" pitchFamily="49" charset="-128"/>
                <a:ea typeface="HG創英角ｺﾞｼｯｸUB" panose="020B0909000000000000" pitchFamily="49" charset="-128"/>
              </a:rPr>
              <a:t>No.05</a:t>
            </a:r>
            <a:r>
              <a:rPr kumimoji="1" lang="ja-JP" altLang="en-US" sz="2286" dirty="0">
                <a:latin typeface="HG創英角ｺﾞｼｯｸUB" panose="020B0909000000000000" pitchFamily="49" charset="-128"/>
                <a:ea typeface="HG創英角ｺﾞｼｯｸUB" panose="020B0909000000000000" pitchFamily="49" charset="-128"/>
              </a:rPr>
              <a:t>　　早川 友貴</a:t>
            </a:r>
          </a:p>
        </p:txBody>
      </p:sp>
      <p:sp>
        <p:nvSpPr>
          <p:cNvPr id="37" name="テキスト ボックス 36">
            <a:extLst>
              <a:ext uri="{FF2B5EF4-FFF2-40B4-BE49-F238E27FC236}">
                <a16:creationId xmlns:a16="http://schemas.microsoft.com/office/drawing/2014/main" id="{063C0D2C-C761-4BCF-8353-86A921752F6A}"/>
              </a:ext>
            </a:extLst>
          </p:cNvPr>
          <p:cNvSpPr txBox="1"/>
          <p:nvPr/>
        </p:nvSpPr>
        <p:spPr>
          <a:xfrm>
            <a:off x="563245" y="5412838"/>
            <a:ext cx="3513266" cy="444096"/>
          </a:xfrm>
          <a:prstGeom prst="rect">
            <a:avLst/>
          </a:prstGeom>
          <a:noFill/>
        </p:spPr>
        <p:txBody>
          <a:bodyPr wrap="square" rtlCol="0">
            <a:spAutoFit/>
          </a:bodyPr>
          <a:lstStyle/>
          <a:p>
            <a:r>
              <a:rPr kumimoji="1" lang="en-US" altLang="ja-JP" sz="2286" dirty="0">
                <a:latin typeface="HG創英角ｺﾞｼｯｸUB" panose="020B0909000000000000" pitchFamily="49" charset="-128"/>
                <a:ea typeface="HG創英角ｺﾞｼｯｸUB" panose="020B0909000000000000" pitchFamily="49" charset="-128"/>
              </a:rPr>
              <a:t>No.06</a:t>
            </a:r>
            <a:r>
              <a:rPr kumimoji="1" lang="ja-JP" altLang="en-US" sz="2286" dirty="0">
                <a:latin typeface="HG創英角ｺﾞｼｯｸUB" panose="020B0909000000000000" pitchFamily="49" charset="-128"/>
                <a:ea typeface="HG創英角ｺﾞｼｯｸUB" panose="020B0909000000000000" pitchFamily="49" charset="-128"/>
              </a:rPr>
              <a:t>　　堀川 萩大</a:t>
            </a:r>
          </a:p>
        </p:txBody>
      </p:sp>
      <p:sp>
        <p:nvSpPr>
          <p:cNvPr id="38" name="テキスト ボックス 37">
            <a:extLst>
              <a:ext uri="{FF2B5EF4-FFF2-40B4-BE49-F238E27FC236}">
                <a16:creationId xmlns:a16="http://schemas.microsoft.com/office/drawing/2014/main" id="{E96A5F47-9E97-4D42-8E72-135F072009BA}"/>
              </a:ext>
            </a:extLst>
          </p:cNvPr>
          <p:cNvSpPr txBox="1"/>
          <p:nvPr/>
        </p:nvSpPr>
        <p:spPr>
          <a:xfrm>
            <a:off x="2404586" y="7606699"/>
            <a:ext cx="3513266" cy="444096"/>
          </a:xfrm>
          <a:prstGeom prst="rect">
            <a:avLst/>
          </a:prstGeom>
          <a:noFill/>
        </p:spPr>
        <p:txBody>
          <a:bodyPr wrap="square" rtlCol="0">
            <a:spAutoFit/>
          </a:bodyPr>
          <a:lstStyle/>
          <a:p>
            <a:r>
              <a:rPr kumimoji="1" lang="en-US" altLang="ja-JP" sz="2286" dirty="0">
                <a:latin typeface="HG創英角ｺﾞｼｯｸUB" panose="020B0909000000000000" pitchFamily="49" charset="-128"/>
                <a:ea typeface="HG創英角ｺﾞｼｯｸUB" panose="020B0909000000000000" pitchFamily="49" charset="-128"/>
              </a:rPr>
              <a:t>No.07</a:t>
            </a:r>
            <a:r>
              <a:rPr kumimoji="1" lang="ja-JP" altLang="en-US" sz="2286" dirty="0">
                <a:latin typeface="HG創英角ｺﾞｼｯｸUB" panose="020B0909000000000000" pitchFamily="49" charset="-128"/>
                <a:ea typeface="HG創英角ｺﾞｼｯｸUB" panose="020B0909000000000000" pitchFamily="49" charset="-128"/>
              </a:rPr>
              <a:t>　　若木 一真</a:t>
            </a:r>
          </a:p>
        </p:txBody>
      </p:sp>
      <p:sp>
        <p:nvSpPr>
          <p:cNvPr id="2" name="テキスト ボックス 1">
            <a:extLst>
              <a:ext uri="{FF2B5EF4-FFF2-40B4-BE49-F238E27FC236}">
                <a16:creationId xmlns:a16="http://schemas.microsoft.com/office/drawing/2014/main" id="{96A42B30-F77A-AAAE-FE7A-184AD40346BA}"/>
              </a:ext>
            </a:extLst>
          </p:cNvPr>
          <p:cNvSpPr txBox="1"/>
          <p:nvPr/>
        </p:nvSpPr>
        <p:spPr>
          <a:xfrm>
            <a:off x="2177621" y="3520371"/>
            <a:ext cx="3513266" cy="1675330"/>
          </a:xfrm>
          <a:prstGeom prst="rect">
            <a:avLst/>
          </a:prstGeom>
          <a:noFill/>
        </p:spPr>
        <p:txBody>
          <a:bodyPr wrap="square" rtlCol="0">
            <a:spAutoFit/>
          </a:bodyPr>
          <a:lstStyle/>
          <a:p>
            <a:pPr algn="ctr"/>
            <a:r>
              <a:rPr kumimoji="1" lang="ja-JP" altLang="en-US" sz="1286" dirty="0"/>
              <a:t>雑用係の早川です。</a:t>
            </a:r>
            <a:endParaRPr kumimoji="1" lang="en-US" altLang="ja-JP" sz="1286" dirty="0"/>
          </a:p>
          <a:p>
            <a:pPr algn="ctr"/>
            <a:r>
              <a:rPr lang="ja-JP" altLang="en-US" sz="1286" dirty="0"/>
              <a:t>プログラムでは、スコアや、ゲームスタートを告知する</a:t>
            </a:r>
            <a:r>
              <a:rPr lang="en-US" altLang="ja-JP" sz="1286" dirty="0"/>
              <a:t>UI</a:t>
            </a:r>
            <a:r>
              <a:rPr lang="ja-JP" altLang="en-US" sz="1286" dirty="0"/>
              <a:t>の動きを担当しました。</a:t>
            </a:r>
            <a:r>
              <a:rPr lang="en-US" altLang="ja-JP" sz="1286" dirty="0"/>
              <a:t>SE</a:t>
            </a:r>
            <a:r>
              <a:rPr lang="ja-JP" altLang="en-US" sz="1286" dirty="0"/>
              <a:t>やテクスチャにも携わっており、人手が足りないところを転々としながら制作していました。</a:t>
            </a:r>
            <a:endParaRPr lang="en-US" altLang="ja-JP" sz="1286" dirty="0"/>
          </a:p>
          <a:p>
            <a:pPr algn="ctr"/>
            <a:r>
              <a:rPr kumimoji="1" lang="ja-JP" altLang="en-US" sz="1286" dirty="0"/>
              <a:t>色々と問題がありましたが、発表会でプレイしてくださった方の反応を見る限り、成功したと思っています。</a:t>
            </a:r>
            <a:endParaRPr kumimoji="1" lang="en-US" altLang="ja-JP" sz="1286" dirty="0"/>
          </a:p>
        </p:txBody>
      </p:sp>
      <p:sp>
        <p:nvSpPr>
          <p:cNvPr id="3" name="テキスト ボックス 2">
            <a:extLst>
              <a:ext uri="{FF2B5EF4-FFF2-40B4-BE49-F238E27FC236}">
                <a16:creationId xmlns:a16="http://schemas.microsoft.com/office/drawing/2014/main" id="{8B267969-8CFC-4B82-B6B6-5FC4EC09F7EF}"/>
              </a:ext>
            </a:extLst>
          </p:cNvPr>
          <p:cNvSpPr txBox="1"/>
          <p:nvPr/>
        </p:nvSpPr>
        <p:spPr>
          <a:xfrm>
            <a:off x="109538" y="5830534"/>
            <a:ext cx="4590096" cy="2071080"/>
          </a:xfrm>
          <a:prstGeom prst="rect">
            <a:avLst/>
          </a:prstGeom>
          <a:noFill/>
        </p:spPr>
        <p:txBody>
          <a:bodyPr wrap="square" rtlCol="0">
            <a:spAutoFit/>
          </a:bodyPr>
          <a:lstStyle/>
          <a:p>
            <a:pPr algn="ctr"/>
            <a:r>
              <a:rPr kumimoji="1" lang="ja-JP" altLang="en-US" sz="1286" dirty="0"/>
              <a:t>今回のチーム制作では就職活動をしながらではあったものの、エフェクトの部分を担当していました。波が漂流に当たった時や、モード選択の地吹雪など細かい部分まで演出することが出来て楽しかった。デバックしている際も、ステージの最適解を探したりできて楽しかった。また、ブース制作では、折り紙やジオラマなどでゲームイメージさせたり紙を繋げて大きい折り紙でペンギンを作ったり、４日程で着ぐるみを作ったりとリーダー小原の行動力と想像力に驚きながらの制作だったので、終始楽しくこのチームで作業出来てよかった。</a:t>
            </a:r>
            <a:endParaRPr kumimoji="1" lang="en-US" altLang="ja-JP" sz="1286" dirty="0"/>
          </a:p>
        </p:txBody>
      </p:sp>
      <p:sp>
        <p:nvSpPr>
          <p:cNvPr id="4" name="テキスト ボックス 3">
            <a:extLst>
              <a:ext uri="{FF2B5EF4-FFF2-40B4-BE49-F238E27FC236}">
                <a16:creationId xmlns:a16="http://schemas.microsoft.com/office/drawing/2014/main" id="{D52A77C5-D942-217E-BBE2-8B4F4B2CC005}"/>
              </a:ext>
            </a:extLst>
          </p:cNvPr>
          <p:cNvSpPr txBox="1"/>
          <p:nvPr/>
        </p:nvSpPr>
        <p:spPr>
          <a:xfrm>
            <a:off x="7430605" y="3111153"/>
            <a:ext cx="6037201" cy="1873205"/>
          </a:xfrm>
          <a:prstGeom prst="rect">
            <a:avLst/>
          </a:prstGeom>
          <a:noFill/>
        </p:spPr>
        <p:txBody>
          <a:bodyPr wrap="square" rtlCol="0">
            <a:spAutoFit/>
          </a:bodyPr>
          <a:lstStyle/>
          <a:p>
            <a:pPr algn="ctr"/>
            <a:r>
              <a:rPr kumimoji="1" lang="ja-JP" altLang="en-US" sz="1286" dirty="0"/>
              <a:t>今回の制作で特に思ったことは３年間やってきたチーム制作で初めてプログラムを触ったことです。今まではモデル、</a:t>
            </a:r>
            <a:r>
              <a:rPr kumimoji="1" lang="en-US" altLang="ja-JP" sz="1286" dirty="0"/>
              <a:t>UI</a:t>
            </a:r>
            <a:r>
              <a:rPr kumimoji="1" lang="ja-JP" altLang="en-US" sz="1286" dirty="0"/>
              <a:t>などを担当してたので、今回もそうなるのかなーって思ってたらプログラムを任されてとても驚きました。基本モデルを中心に作り海流や</a:t>
            </a:r>
            <a:r>
              <a:rPr kumimoji="1" lang="en-US" altLang="ja-JP" sz="1286" dirty="0"/>
              <a:t>UI</a:t>
            </a:r>
            <a:r>
              <a:rPr kumimoji="1" lang="ja-JP" altLang="en-US" sz="1286" dirty="0"/>
              <a:t>のプログラムを少し担当しました。最初ペンギンは１種類しかいなかったが、マルチで種類を分けたくなり、合計５種類のペンギンを作りました。５種類作るのは大変だったが、どんなペンギンを作るかを考えるのが楽しかったです。水着ペンギンの水着と、パイロットペンギンの銃を作るのにとてもこだわりました。特に銃は３時間くらいかけて作った力作です。結果的に就職前にプログラムの復習が出来てよかったと思いました。</a:t>
            </a:r>
            <a:endParaRPr kumimoji="1" lang="en-US" altLang="ja-JP" sz="1286" dirty="0"/>
          </a:p>
        </p:txBody>
      </p:sp>
    </p:spTree>
    <p:extLst>
      <p:ext uri="{BB962C8B-B14F-4D97-AF65-F5344CB8AC3E}">
        <p14:creationId xmlns:p14="http://schemas.microsoft.com/office/powerpoint/2010/main" val="295860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AC028FC-DD8F-5E23-3724-F4EB07C8EC20}"/>
            </a:ext>
          </a:extLst>
        </p:cNvPr>
        <p:cNvGrpSpPr/>
        <p:nvPr/>
      </p:nvGrpSpPr>
      <p:grpSpPr>
        <a:xfrm>
          <a:off x="0" y="0"/>
          <a:ext cx="0" cy="0"/>
          <a:chOff x="0" y="0"/>
          <a:chExt cx="0" cy="0"/>
        </a:xfrm>
      </p:grpSpPr>
      <p:grpSp>
        <p:nvGrpSpPr>
          <p:cNvPr id="50" name="グループ化 49">
            <a:extLst>
              <a:ext uri="{FF2B5EF4-FFF2-40B4-BE49-F238E27FC236}">
                <a16:creationId xmlns:a16="http://schemas.microsoft.com/office/drawing/2014/main" id="{1A6C9C3C-B6D1-4969-ABA1-587BD6B9AFD4}"/>
              </a:ext>
            </a:extLst>
          </p:cNvPr>
          <p:cNvGrpSpPr/>
          <p:nvPr/>
        </p:nvGrpSpPr>
        <p:grpSpPr>
          <a:xfrm>
            <a:off x="3815209" y="1135397"/>
            <a:ext cx="2518394" cy="2096150"/>
            <a:chOff x="5501656" y="2087187"/>
            <a:chExt cx="3604114" cy="2999834"/>
          </a:xfrm>
        </p:grpSpPr>
        <p:sp>
          <p:nvSpPr>
            <p:cNvPr id="3" name="正方形/長方形 2">
              <a:extLst>
                <a:ext uri="{FF2B5EF4-FFF2-40B4-BE49-F238E27FC236}">
                  <a16:creationId xmlns:a16="http://schemas.microsoft.com/office/drawing/2014/main" id="{29B461DD-AFD4-4370-A154-9D719E63D77F}"/>
                </a:ext>
              </a:extLst>
            </p:cNvPr>
            <p:cNvSpPr/>
            <p:nvPr/>
          </p:nvSpPr>
          <p:spPr>
            <a:xfrm>
              <a:off x="6100470" y="2093886"/>
              <a:ext cx="594344" cy="595177"/>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33BAFB8-2944-4113-9FA4-11E4A44D801C}"/>
                </a:ext>
              </a:extLst>
            </p:cNvPr>
            <p:cNvSpPr/>
            <p:nvPr/>
          </p:nvSpPr>
          <p:spPr>
            <a:xfrm>
              <a:off x="5501656" y="2677539"/>
              <a:ext cx="594344" cy="59517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9D40449-B6AE-4F7F-A950-7395E570CA4E}"/>
                </a:ext>
              </a:extLst>
            </p:cNvPr>
            <p:cNvSpPr/>
            <p:nvPr/>
          </p:nvSpPr>
          <p:spPr>
            <a:xfrm>
              <a:off x="6100470" y="4490266"/>
              <a:ext cx="594344" cy="595177"/>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ED2D26E-AAFC-4A1C-AED2-EFD571080DF0}"/>
                </a:ext>
              </a:extLst>
            </p:cNvPr>
            <p:cNvSpPr/>
            <p:nvPr/>
          </p:nvSpPr>
          <p:spPr>
            <a:xfrm>
              <a:off x="5502331" y="2101701"/>
              <a:ext cx="594344" cy="59517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F3FC92E-6779-4B86-952C-A2B8990D7A95}"/>
                </a:ext>
              </a:extLst>
            </p:cNvPr>
            <p:cNvSpPr/>
            <p:nvPr/>
          </p:nvSpPr>
          <p:spPr>
            <a:xfrm>
              <a:off x="5501656" y="4488116"/>
              <a:ext cx="594344" cy="59517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2B462CF-1740-4E23-A4DA-22EF80415B51}"/>
                </a:ext>
              </a:extLst>
            </p:cNvPr>
            <p:cNvSpPr/>
            <p:nvPr/>
          </p:nvSpPr>
          <p:spPr>
            <a:xfrm>
              <a:off x="8511426" y="4488115"/>
              <a:ext cx="594344" cy="59517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A97434A-9C30-4FA8-830B-27506F6CD433}"/>
                </a:ext>
              </a:extLst>
            </p:cNvPr>
            <p:cNvSpPr/>
            <p:nvPr/>
          </p:nvSpPr>
          <p:spPr>
            <a:xfrm>
              <a:off x="8511335" y="2104876"/>
              <a:ext cx="594344" cy="59517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4899C2A-9565-481B-A18E-B4991D764389}"/>
                </a:ext>
              </a:extLst>
            </p:cNvPr>
            <p:cNvSpPr/>
            <p:nvPr/>
          </p:nvSpPr>
          <p:spPr>
            <a:xfrm>
              <a:off x="6698609" y="2093886"/>
              <a:ext cx="594344" cy="595177"/>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7BC0E14-3AB6-4FF5-A7E3-0C8D411B40D5}"/>
                </a:ext>
              </a:extLst>
            </p:cNvPr>
            <p:cNvSpPr/>
            <p:nvPr/>
          </p:nvSpPr>
          <p:spPr>
            <a:xfrm>
              <a:off x="7292953" y="2087672"/>
              <a:ext cx="594344" cy="595177"/>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B96F960-F131-4FCA-8E6D-8DAB4E463BD3}"/>
                </a:ext>
              </a:extLst>
            </p:cNvPr>
            <p:cNvSpPr/>
            <p:nvPr/>
          </p:nvSpPr>
          <p:spPr>
            <a:xfrm>
              <a:off x="7894887" y="2087187"/>
              <a:ext cx="594344" cy="595177"/>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8CFF6A2-85F9-40EC-81DB-E8EECEE8857F}"/>
                </a:ext>
              </a:extLst>
            </p:cNvPr>
            <p:cNvSpPr/>
            <p:nvPr/>
          </p:nvSpPr>
          <p:spPr>
            <a:xfrm>
              <a:off x="5501656" y="3268164"/>
              <a:ext cx="594344" cy="59517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E9B095CE-6B59-49C1-BC41-99B98D4F7CA1}"/>
                </a:ext>
              </a:extLst>
            </p:cNvPr>
            <p:cNvSpPr/>
            <p:nvPr/>
          </p:nvSpPr>
          <p:spPr>
            <a:xfrm>
              <a:off x="5501656" y="3878140"/>
              <a:ext cx="594344" cy="59517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9C144CE-E5E6-4F9F-B724-B3BAEC1C64EF}"/>
                </a:ext>
              </a:extLst>
            </p:cNvPr>
            <p:cNvSpPr/>
            <p:nvPr/>
          </p:nvSpPr>
          <p:spPr>
            <a:xfrm>
              <a:off x="6698609" y="4490266"/>
              <a:ext cx="594344" cy="595177"/>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B261068-3E99-4341-95C3-7A98756A34A4}"/>
                </a:ext>
              </a:extLst>
            </p:cNvPr>
            <p:cNvSpPr/>
            <p:nvPr/>
          </p:nvSpPr>
          <p:spPr>
            <a:xfrm>
              <a:off x="7303733" y="4490089"/>
              <a:ext cx="594344" cy="595177"/>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123FF50-2A5B-4DCB-844D-30AB45DE68BF}"/>
                </a:ext>
              </a:extLst>
            </p:cNvPr>
            <p:cNvSpPr/>
            <p:nvPr/>
          </p:nvSpPr>
          <p:spPr>
            <a:xfrm>
              <a:off x="7906302" y="4491844"/>
              <a:ext cx="594344" cy="595177"/>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5CEC926C-C166-4F72-8E10-6833415D06C0}"/>
                </a:ext>
              </a:extLst>
            </p:cNvPr>
            <p:cNvSpPr/>
            <p:nvPr/>
          </p:nvSpPr>
          <p:spPr>
            <a:xfrm>
              <a:off x="8511426" y="3878140"/>
              <a:ext cx="594344" cy="59517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B340F00-2F10-4A45-AE18-166AC221B3E2}"/>
                </a:ext>
              </a:extLst>
            </p:cNvPr>
            <p:cNvSpPr/>
            <p:nvPr/>
          </p:nvSpPr>
          <p:spPr>
            <a:xfrm>
              <a:off x="8511426" y="3287514"/>
              <a:ext cx="594344" cy="59517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AF7B9CF-10E7-47B8-BF12-FEB2A264DD61}"/>
                </a:ext>
              </a:extLst>
            </p:cNvPr>
            <p:cNvSpPr/>
            <p:nvPr/>
          </p:nvSpPr>
          <p:spPr>
            <a:xfrm>
              <a:off x="8511426" y="2692053"/>
              <a:ext cx="594344" cy="59517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5967850F-2E70-4B1C-8606-2B13443CD063}"/>
                </a:ext>
              </a:extLst>
            </p:cNvPr>
            <p:cNvSpPr/>
            <p:nvPr/>
          </p:nvSpPr>
          <p:spPr>
            <a:xfrm>
              <a:off x="6706199" y="3903155"/>
              <a:ext cx="594344" cy="59517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385084C-369E-40FF-A476-ACA40B9B7084}"/>
                </a:ext>
              </a:extLst>
            </p:cNvPr>
            <p:cNvSpPr/>
            <p:nvPr/>
          </p:nvSpPr>
          <p:spPr>
            <a:xfrm>
              <a:off x="6706199" y="3312529"/>
              <a:ext cx="594344" cy="59517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FDE1094-5706-4A75-AD3A-998BBF356E30}"/>
                </a:ext>
              </a:extLst>
            </p:cNvPr>
            <p:cNvSpPr/>
            <p:nvPr/>
          </p:nvSpPr>
          <p:spPr>
            <a:xfrm>
              <a:off x="6706199" y="2702554"/>
              <a:ext cx="594344" cy="59517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1127D7A-1CDC-4E80-B4D0-D745C4243872}"/>
                </a:ext>
              </a:extLst>
            </p:cNvPr>
            <p:cNvSpPr/>
            <p:nvPr/>
          </p:nvSpPr>
          <p:spPr>
            <a:xfrm>
              <a:off x="8549775" y="4530132"/>
              <a:ext cx="488436" cy="50411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564353EC-D2E8-4E37-91B4-39B3DDCF2898}"/>
              </a:ext>
            </a:extLst>
          </p:cNvPr>
          <p:cNvGrpSpPr/>
          <p:nvPr/>
        </p:nvGrpSpPr>
        <p:grpSpPr>
          <a:xfrm>
            <a:off x="4926090" y="4556759"/>
            <a:ext cx="1736053" cy="1767692"/>
            <a:chOff x="1847257" y="4623073"/>
            <a:chExt cx="2762675" cy="2447094"/>
          </a:xfrm>
        </p:grpSpPr>
        <p:pic>
          <p:nvPicPr>
            <p:cNvPr id="37" name="図 36" descr="アイコン が含まれている画像&#10;&#10;自動的に生成された説明">
              <a:extLst>
                <a:ext uri="{FF2B5EF4-FFF2-40B4-BE49-F238E27FC236}">
                  <a16:creationId xmlns:a16="http://schemas.microsoft.com/office/drawing/2014/main" id="{30485526-E604-451D-B883-AD6EC357EE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45882" flipH="1">
              <a:off x="3742956" y="4623073"/>
              <a:ext cx="866976" cy="1326566"/>
            </a:xfrm>
            <a:prstGeom prst="rect">
              <a:avLst/>
            </a:prstGeom>
          </p:spPr>
        </p:pic>
        <p:pic>
          <p:nvPicPr>
            <p:cNvPr id="38" name="図 37">
              <a:extLst>
                <a:ext uri="{FF2B5EF4-FFF2-40B4-BE49-F238E27FC236}">
                  <a16:creationId xmlns:a16="http://schemas.microsoft.com/office/drawing/2014/main" id="{9FE0A754-6A63-4BC8-8670-63C1981E0E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7257" y="4657203"/>
              <a:ext cx="2399017" cy="2412964"/>
            </a:xfrm>
            <a:prstGeom prst="rect">
              <a:avLst/>
            </a:prstGeom>
          </p:spPr>
        </p:pic>
      </p:grpSp>
      <p:sp>
        <p:nvSpPr>
          <p:cNvPr id="25" name="六角形 24">
            <a:extLst>
              <a:ext uri="{FF2B5EF4-FFF2-40B4-BE49-F238E27FC236}">
                <a16:creationId xmlns:a16="http://schemas.microsoft.com/office/drawing/2014/main" id="{293871ED-2E91-4965-8BB0-A552A575AFB4}"/>
              </a:ext>
            </a:extLst>
          </p:cNvPr>
          <p:cNvSpPr/>
          <p:nvPr/>
        </p:nvSpPr>
        <p:spPr>
          <a:xfrm flipV="1">
            <a:off x="2846726" y="5859001"/>
            <a:ext cx="756688" cy="652318"/>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18"/>
          </a:p>
        </p:txBody>
      </p:sp>
      <p:sp>
        <p:nvSpPr>
          <p:cNvPr id="26" name="六角形 25">
            <a:extLst>
              <a:ext uri="{FF2B5EF4-FFF2-40B4-BE49-F238E27FC236}">
                <a16:creationId xmlns:a16="http://schemas.microsoft.com/office/drawing/2014/main" id="{5D54E384-D51A-468F-85D5-5566293AA0ED}"/>
              </a:ext>
            </a:extLst>
          </p:cNvPr>
          <p:cNvSpPr/>
          <p:nvPr/>
        </p:nvSpPr>
        <p:spPr>
          <a:xfrm flipV="1">
            <a:off x="3440968" y="5536623"/>
            <a:ext cx="756688" cy="652318"/>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18"/>
          </a:p>
        </p:txBody>
      </p:sp>
      <p:sp>
        <p:nvSpPr>
          <p:cNvPr id="27" name="六角形 26">
            <a:extLst>
              <a:ext uri="{FF2B5EF4-FFF2-40B4-BE49-F238E27FC236}">
                <a16:creationId xmlns:a16="http://schemas.microsoft.com/office/drawing/2014/main" id="{9901D2BD-BA61-40D1-9304-553E80E7E7FD}"/>
              </a:ext>
            </a:extLst>
          </p:cNvPr>
          <p:cNvSpPr/>
          <p:nvPr/>
        </p:nvSpPr>
        <p:spPr>
          <a:xfrm flipV="1">
            <a:off x="4029631" y="5862782"/>
            <a:ext cx="756688" cy="652318"/>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18"/>
          </a:p>
        </p:txBody>
      </p:sp>
      <p:sp>
        <p:nvSpPr>
          <p:cNvPr id="28" name="六角形 27">
            <a:extLst>
              <a:ext uri="{FF2B5EF4-FFF2-40B4-BE49-F238E27FC236}">
                <a16:creationId xmlns:a16="http://schemas.microsoft.com/office/drawing/2014/main" id="{4AD09AB8-B0B6-44B2-BDE2-D320463A8F36}"/>
              </a:ext>
            </a:extLst>
          </p:cNvPr>
          <p:cNvSpPr/>
          <p:nvPr/>
        </p:nvSpPr>
        <p:spPr>
          <a:xfrm flipV="1">
            <a:off x="2852305" y="5206786"/>
            <a:ext cx="756688" cy="652318"/>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18"/>
          </a:p>
        </p:txBody>
      </p:sp>
      <p:sp>
        <p:nvSpPr>
          <p:cNvPr id="29" name="楕円 28">
            <a:extLst>
              <a:ext uri="{FF2B5EF4-FFF2-40B4-BE49-F238E27FC236}">
                <a16:creationId xmlns:a16="http://schemas.microsoft.com/office/drawing/2014/main" id="{1F8A6D4F-5B8C-4663-9475-2EBF546E2F53}"/>
              </a:ext>
            </a:extLst>
          </p:cNvPr>
          <p:cNvSpPr/>
          <p:nvPr/>
        </p:nvSpPr>
        <p:spPr>
          <a:xfrm flipV="1">
            <a:off x="3698664" y="5736886"/>
            <a:ext cx="245137" cy="244436"/>
          </a:xfrm>
          <a:prstGeom prst="ellipse">
            <a:avLst/>
          </a:prstGeom>
          <a:solidFill>
            <a:schemeClr val="bg2">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18"/>
          </a:p>
        </p:txBody>
      </p:sp>
      <p:pic>
        <p:nvPicPr>
          <p:cNvPr id="30" name="図 29">
            <a:extLst>
              <a:ext uri="{FF2B5EF4-FFF2-40B4-BE49-F238E27FC236}">
                <a16:creationId xmlns:a16="http://schemas.microsoft.com/office/drawing/2014/main" id="{17C02DD1-31FB-4CAE-BD2A-B8414BC95B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14586" y="5229419"/>
            <a:ext cx="614410" cy="614410"/>
          </a:xfrm>
          <a:prstGeom prst="rect">
            <a:avLst/>
          </a:prstGeom>
        </p:spPr>
      </p:pic>
      <p:sp>
        <p:nvSpPr>
          <p:cNvPr id="31" name="矢印: 右カーブ 30">
            <a:extLst>
              <a:ext uri="{FF2B5EF4-FFF2-40B4-BE49-F238E27FC236}">
                <a16:creationId xmlns:a16="http://schemas.microsoft.com/office/drawing/2014/main" id="{907FEF96-26CC-4AE1-B893-806CF608B94E}"/>
              </a:ext>
            </a:extLst>
          </p:cNvPr>
          <p:cNvSpPr/>
          <p:nvPr/>
        </p:nvSpPr>
        <p:spPr>
          <a:xfrm rot="10800000">
            <a:off x="2443212" y="5452544"/>
            <a:ext cx="257173" cy="652318"/>
          </a:xfrm>
          <a:prstGeom prst="curvedRightArrow">
            <a:avLst>
              <a:gd name="adj1" fmla="val 38930"/>
              <a:gd name="adj2" fmla="val 96062"/>
              <a:gd name="adj3" fmla="val 25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18">
              <a:solidFill>
                <a:schemeClr val="tx1"/>
              </a:solidFill>
            </a:endParaRPr>
          </a:p>
        </p:txBody>
      </p:sp>
      <p:sp>
        <p:nvSpPr>
          <p:cNvPr id="32" name="六角形 31">
            <a:extLst>
              <a:ext uri="{FF2B5EF4-FFF2-40B4-BE49-F238E27FC236}">
                <a16:creationId xmlns:a16="http://schemas.microsoft.com/office/drawing/2014/main" id="{EA090B4D-25C1-4D0A-AB25-29822A213ECB}"/>
              </a:ext>
            </a:extLst>
          </p:cNvPr>
          <p:cNvSpPr/>
          <p:nvPr/>
        </p:nvSpPr>
        <p:spPr>
          <a:xfrm>
            <a:off x="323836" y="5210465"/>
            <a:ext cx="756688" cy="652318"/>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18"/>
          </a:p>
        </p:txBody>
      </p:sp>
      <p:sp>
        <p:nvSpPr>
          <p:cNvPr id="33" name="六角形 32">
            <a:extLst>
              <a:ext uri="{FF2B5EF4-FFF2-40B4-BE49-F238E27FC236}">
                <a16:creationId xmlns:a16="http://schemas.microsoft.com/office/drawing/2014/main" id="{8FB8768B-1297-47E8-9B28-1934277B4F33}"/>
              </a:ext>
            </a:extLst>
          </p:cNvPr>
          <p:cNvSpPr/>
          <p:nvPr/>
        </p:nvSpPr>
        <p:spPr>
          <a:xfrm>
            <a:off x="918078" y="5532842"/>
            <a:ext cx="756688" cy="652318"/>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18"/>
          </a:p>
        </p:txBody>
      </p:sp>
      <p:sp>
        <p:nvSpPr>
          <p:cNvPr id="34" name="六角形 33">
            <a:extLst>
              <a:ext uri="{FF2B5EF4-FFF2-40B4-BE49-F238E27FC236}">
                <a16:creationId xmlns:a16="http://schemas.microsoft.com/office/drawing/2014/main" id="{7F2A6CF4-E033-4730-82FE-F2927C5EEEBB}"/>
              </a:ext>
            </a:extLst>
          </p:cNvPr>
          <p:cNvSpPr/>
          <p:nvPr/>
        </p:nvSpPr>
        <p:spPr>
          <a:xfrm>
            <a:off x="1506742" y="5206683"/>
            <a:ext cx="756688" cy="652318"/>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18"/>
          </a:p>
        </p:txBody>
      </p:sp>
      <p:sp>
        <p:nvSpPr>
          <p:cNvPr id="35" name="六角形 34">
            <a:extLst>
              <a:ext uri="{FF2B5EF4-FFF2-40B4-BE49-F238E27FC236}">
                <a16:creationId xmlns:a16="http://schemas.microsoft.com/office/drawing/2014/main" id="{B3EE351E-79DC-4EF2-891C-3082E2F3AF38}"/>
              </a:ext>
            </a:extLst>
          </p:cNvPr>
          <p:cNvSpPr/>
          <p:nvPr/>
        </p:nvSpPr>
        <p:spPr>
          <a:xfrm>
            <a:off x="329415" y="5862679"/>
            <a:ext cx="756688" cy="652318"/>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18"/>
          </a:p>
        </p:txBody>
      </p:sp>
      <p:sp>
        <p:nvSpPr>
          <p:cNvPr id="39" name="楕円 38">
            <a:extLst>
              <a:ext uri="{FF2B5EF4-FFF2-40B4-BE49-F238E27FC236}">
                <a16:creationId xmlns:a16="http://schemas.microsoft.com/office/drawing/2014/main" id="{48B02F4F-ED6E-4C83-860A-C5407D863551}"/>
              </a:ext>
            </a:extLst>
          </p:cNvPr>
          <p:cNvSpPr/>
          <p:nvPr/>
        </p:nvSpPr>
        <p:spPr>
          <a:xfrm>
            <a:off x="1175776" y="5740461"/>
            <a:ext cx="245137" cy="244436"/>
          </a:xfrm>
          <a:prstGeom prst="ellipse">
            <a:avLst/>
          </a:prstGeom>
          <a:solidFill>
            <a:schemeClr val="bg2">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18"/>
          </a:p>
        </p:txBody>
      </p:sp>
      <p:pic>
        <p:nvPicPr>
          <p:cNvPr id="40" name="図 39">
            <a:extLst>
              <a:ext uri="{FF2B5EF4-FFF2-40B4-BE49-F238E27FC236}">
                <a16:creationId xmlns:a16="http://schemas.microsoft.com/office/drawing/2014/main" id="{1EB02E09-57A1-4F2B-BA36-8B744B5BA3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4974" y="5859000"/>
            <a:ext cx="614410" cy="614410"/>
          </a:xfrm>
          <a:prstGeom prst="rect">
            <a:avLst/>
          </a:prstGeom>
        </p:spPr>
      </p:pic>
      <p:sp>
        <p:nvSpPr>
          <p:cNvPr id="41" name="矢印: 右 40">
            <a:extLst>
              <a:ext uri="{FF2B5EF4-FFF2-40B4-BE49-F238E27FC236}">
                <a16:creationId xmlns:a16="http://schemas.microsoft.com/office/drawing/2014/main" id="{66B04028-26F4-499D-8CC4-7EAAB5ACD3D2}"/>
              </a:ext>
            </a:extLst>
          </p:cNvPr>
          <p:cNvSpPr/>
          <p:nvPr/>
        </p:nvSpPr>
        <p:spPr>
          <a:xfrm>
            <a:off x="2209298" y="5636938"/>
            <a:ext cx="671825" cy="400098"/>
          </a:xfrm>
          <a:prstGeom prst="rightArrow">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18"/>
          </a:p>
        </p:txBody>
      </p:sp>
      <p:sp>
        <p:nvSpPr>
          <p:cNvPr id="42" name="矢印: 右カーブ 41">
            <a:extLst>
              <a:ext uri="{FF2B5EF4-FFF2-40B4-BE49-F238E27FC236}">
                <a16:creationId xmlns:a16="http://schemas.microsoft.com/office/drawing/2014/main" id="{38AA1510-A50A-459A-814B-CB47A0855DD4}"/>
              </a:ext>
            </a:extLst>
          </p:cNvPr>
          <p:cNvSpPr/>
          <p:nvPr/>
        </p:nvSpPr>
        <p:spPr>
          <a:xfrm>
            <a:off x="2178697" y="5575005"/>
            <a:ext cx="222678" cy="574889"/>
          </a:xfrm>
          <a:prstGeom prst="curvedRightArrow">
            <a:avLst>
              <a:gd name="adj1" fmla="val 38930"/>
              <a:gd name="adj2" fmla="val 96062"/>
              <a:gd name="adj3" fmla="val 25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18">
              <a:solidFill>
                <a:schemeClr val="tx1"/>
              </a:solidFill>
            </a:endParaRPr>
          </a:p>
        </p:txBody>
      </p:sp>
      <p:sp>
        <p:nvSpPr>
          <p:cNvPr id="43" name="テキスト ボックス 42">
            <a:extLst>
              <a:ext uri="{FF2B5EF4-FFF2-40B4-BE49-F238E27FC236}">
                <a16:creationId xmlns:a16="http://schemas.microsoft.com/office/drawing/2014/main" id="{75869FDC-AD34-4039-B8D0-CC29039D6830}"/>
              </a:ext>
            </a:extLst>
          </p:cNvPr>
          <p:cNvSpPr txBox="1"/>
          <p:nvPr/>
        </p:nvSpPr>
        <p:spPr>
          <a:xfrm>
            <a:off x="600866" y="128655"/>
            <a:ext cx="5852160" cy="830997"/>
          </a:xfrm>
          <a:prstGeom prst="rect">
            <a:avLst/>
          </a:prstGeom>
          <a:noFill/>
        </p:spPr>
        <p:txBody>
          <a:bodyPr wrap="square" rtlCol="0">
            <a:spAutoFit/>
          </a:bodyPr>
          <a:lstStyle/>
          <a:p>
            <a:pPr algn="ctr"/>
            <a:r>
              <a:rPr kumimoji="1" lang="ja-JP" altLang="en-US" sz="4800" dirty="0">
                <a:ln>
                  <a:solidFill>
                    <a:schemeClr val="bg1"/>
                  </a:solidFill>
                </a:ln>
                <a:effectLst>
                  <a:glow rad="228600">
                    <a:schemeClr val="accent1">
                      <a:satMod val="175000"/>
                      <a:alpha val="40000"/>
                    </a:schemeClr>
                  </a:glow>
                </a:effectLst>
                <a:latin typeface="どきどきファンタジア" panose="02000900000000000000" pitchFamily="50" charset="-128"/>
                <a:ea typeface="どきどきファンタジア" panose="02000900000000000000" pitchFamily="50" charset="-128"/>
              </a:rPr>
              <a:t>企画考案段階</a:t>
            </a:r>
          </a:p>
        </p:txBody>
      </p:sp>
      <p:sp>
        <p:nvSpPr>
          <p:cNvPr id="44" name="テキスト ボックス 43">
            <a:extLst>
              <a:ext uri="{FF2B5EF4-FFF2-40B4-BE49-F238E27FC236}">
                <a16:creationId xmlns:a16="http://schemas.microsoft.com/office/drawing/2014/main" id="{6DCCA092-554D-464B-8CF7-32775135020C}"/>
              </a:ext>
            </a:extLst>
          </p:cNvPr>
          <p:cNvSpPr txBox="1"/>
          <p:nvPr/>
        </p:nvSpPr>
        <p:spPr>
          <a:xfrm>
            <a:off x="2803576" y="3907044"/>
            <a:ext cx="3719262" cy="1200329"/>
          </a:xfrm>
          <a:prstGeom prst="rect">
            <a:avLst/>
          </a:prstGeom>
          <a:noFill/>
        </p:spPr>
        <p:txBody>
          <a:bodyPr wrap="square" rtlCol="0">
            <a:spAutoFit/>
          </a:bodyPr>
          <a:lstStyle/>
          <a:p>
            <a:r>
              <a:rPr kumimoji="1" lang="ja-JP" altLang="en-US" sz="2400" b="1" dirty="0">
                <a:ln w="3175">
                  <a:solidFill>
                    <a:schemeClr val="bg1"/>
                  </a:solidFill>
                </a:ln>
                <a:solidFill>
                  <a:srgbClr val="FF0000"/>
                </a:solidFill>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杭</a:t>
            </a:r>
            <a:r>
              <a:rPr kumimoji="1" lang="ja-JP" altLang="en-US"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を埋め込み</a:t>
            </a:r>
            <a:r>
              <a:rPr kumimoji="1" lang="ja-JP" altLang="en-US" sz="2400" b="1" dirty="0">
                <a:ln w="3175">
                  <a:solidFill>
                    <a:schemeClr val="bg1"/>
                  </a:solidFill>
                </a:ln>
                <a:solidFill>
                  <a:srgbClr val="FF0000"/>
                </a:solidFill>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回転</a:t>
            </a:r>
            <a:r>
              <a:rPr kumimoji="1" lang="ja-JP" altLang="en-US"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させたり、</a:t>
            </a:r>
            <a:endParaRPr kumimoji="1" lang="en-US" altLang="ja-JP"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endParaRPr>
          </a:p>
          <a:p>
            <a:r>
              <a:rPr kumimoji="1" lang="ja-JP" altLang="en-US"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プレイヤーを</a:t>
            </a:r>
            <a:r>
              <a:rPr kumimoji="1" lang="ja-JP" altLang="en-US" sz="2400" b="1" dirty="0">
                <a:ln w="3175">
                  <a:solidFill>
                    <a:schemeClr val="bg1"/>
                  </a:solidFill>
                </a:ln>
                <a:solidFill>
                  <a:srgbClr val="FF0000"/>
                </a:solidFill>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邪魔</a:t>
            </a:r>
            <a:r>
              <a:rPr kumimoji="1" lang="ja-JP" altLang="en-US"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する</a:t>
            </a:r>
            <a:endParaRPr kumimoji="1" lang="en-US" altLang="ja-JP"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endParaRPr>
          </a:p>
          <a:p>
            <a:r>
              <a:rPr kumimoji="1" lang="ja-JP" altLang="en-US" sz="2400" b="1" dirty="0">
                <a:ln w="3175">
                  <a:solidFill>
                    <a:schemeClr val="bg1"/>
                  </a:solidFill>
                </a:ln>
                <a:solidFill>
                  <a:srgbClr val="FF0000"/>
                </a:solidFill>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南極探検隊</a:t>
            </a:r>
            <a:r>
              <a:rPr kumimoji="1" lang="ja-JP" altLang="en-US"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がいた。</a:t>
            </a:r>
          </a:p>
        </p:txBody>
      </p:sp>
      <p:sp>
        <p:nvSpPr>
          <p:cNvPr id="45" name="テキスト ボックス 44">
            <a:extLst>
              <a:ext uri="{FF2B5EF4-FFF2-40B4-BE49-F238E27FC236}">
                <a16:creationId xmlns:a16="http://schemas.microsoft.com/office/drawing/2014/main" id="{A0E8874C-8C77-4310-A74F-29A9F64658BC}"/>
              </a:ext>
            </a:extLst>
          </p:cNvPr>
          <p:cNvSpPr txBox="1"/>
          <p:nvPr/>
        </p:nvSpPr>
        <p:spPr>
          <a:xfrm>
            <a:off x="184512" y="4000599"/>
            <a:ext cx="3429804" cy="707886"/>
          </a:xfrm>
          <a:prstGeom prst="rect">
            <a:avLst/>
          </a:prstGeom>
          <a:noFill/>
        </p:spPr>
        <p:txBody>
          <a:bodyPr wrap="square" rtlCol="0">
            <a:spAutoFit/>
          </a:bodyPr>
          <a:lstStyle/>
          <a:p>
            <a:r>
              <a:rPr kumimoji="1" lang="ja-JP" altLang="en-US" sz="4000" b="1" dirty="0">
                <a:ln w="635">
                  <a:solidFill>
                    <a:schemeClr val="bg1"/>
                  </a:solidFill>
                  <a:prstDash val="solid"/>
                </a:ln>
                <a:effectLst>
                  <a:glow rad="228600">
                    <a:srgbClr val="00B0F0">
                      <a:alpha val="40000"/>
                    </a:srgbClr>
                  </a:glow>
                </a:effectLst>
                <a:latin typeface="どきどきファンタジア" panose="02000900000000000000" pitchFamily="50" charset="-128"/>
                <a:ea typeface="どきどきファンタジア" panose="02000900000000000000" pitchFamily="50" charset="-128"/>
              </a:rPr>
              <a:t>企画書段階</a:t>
            </a:r>
          </a:p>
        </p:txBody>
      </p:sp>
      <p:sp>
        <p:nvSpPr>
          <p:cNvPr id="46" name="テキスト ボックス 45">
            <a:extLst>
              <a:ext uri="{FF2B5EF4-FFF2-40B4-BE49-F238E27FC236}">
                <a16:creationId xmlns:a16="http://schemas.microsoft.com/office/drawing/2014/main" id="{C8C15C48-1E23-46A4-BB97-D27F0671F804}"/>
              </a:ext>
            </a:extLst>
          </p:cNvPr>
          <p:cNvSpPr txBox="1"/>
          <p:nvPr/>
        </p:nvSpPr>
        <p:spPr>
          <a:xfrm>
            <a:off x="184512" y="1037095"/>
            <a:ext cx="4266155" cy="646331"/>
          </a:xfrm>
          <a:prstGeom prst="rect">
            <a:avLst/>
          </a:prstGeom>
          <a:noFill/>
        </p:spPr>
        <p:txBody>
          <a:bodyPr wrap="square" rtlCol="0">
            <a:spAutoFit/>
          </a:bodyPr>
          <a:lstStyle/>
          <a:p>
            <a:r>
              <a:rPr kumimoji="1" lang="ja-JP" altLang="en-US" sz="3600" dirty="0">
                <a:ln w="1905">
                  <a:solidFill>
                    <a:schemeClr val="bg1"/>
                  </a:solidFill>
                  <a:prstDash val="solid"/>
                </a:ln>
                <a:effectLst>
                  <a:glow rad="228600">
                    <a:srgbClr val="00B0F0">
                      <a:alpha val="40000"/>
                    </a:srgbClr>
                  </a:glow>
                </a:effectLst>
                <a:latin typeface="どきどきファンタジア" panose="02000900000000000000" pitchFamily="50" charset="-128"/>
                <a:ea typeface="どきどきファンタジア" panose="02000900000000000000" pitchFamily="50" charset="-128"/>
              </a:rPr>
              <a:t>企画の発案段階</a:t>
            </a:r>
          </a:p>
        </p:txBody>
      </p:sp>
      <p:sp>
        <p:nvSpPr>
          <p:cNvPr id="47" name="テキスト ボックス 46">
            <a:extLst>
              <a:ext uri="{FF2B5EF4-FFF2-40B4-BE49-F238E27FC236}">
                <a16:creationId xmlns:a16="http://schemas.microsoft.com/office/drawing/2014/main" id="{C77DE998-5461-4594-B002-AAE19A6D6515}"/>
              </a:ext>
            </a:extLst>
          </p:cNvPr>
          <p:cNvSpPr txBox="1"/>
          <p:nvPr/>
        </p:nvSpPr>
        <p:spPr>
          <a:xfrm>
            <a:off x="42732" y="1936518"/>
            <a:ext cx="5447872" cy="1692771"/>
          </a:xfrm>
          <a:prstGeom prst="rect">
            <a:avLst/>
          </a:prstGeom>
          <a:noFill/>
        </p:spPr>
        <p:txBody>
          <a:bodyPr wrap="square" rtlCol="0">
            <a:spAutoFit/>
          </a:bodyPr>
          <a:lstStyle/>
          <a:p>
            <a:r>
              <a:rPr kumimoji="1" lang="ja-JP" altLang="en-US" sz="20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固定マップでブロックの</a:t>
            </a:r>
            <a:endParaRPr kumimoji="1" lang="en-US" altLang="ja-JP" sz="20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endParaRPr>
          </a:p>
          <a:p>
            <a:r>
              <a:rPr kumimoji="1" lang="ja-JP" altLang="en-US" sz="2800" b="1" dirty="0">
                <a:ln w="3175">
                  <a:solidFill>
                    <a:schemeClr val="bg1"/>
                  </a:solidFill>
                </a:ln>
                <a:solidFill>
                  <a:srgbClr val="FF0000"/>
                </a:solidFill>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種類</a:t>
            </a:r>
            <a:r>
              <a:rPr kumimoji="1" lang="ja-JP" altLang="en-US" sz="20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を増やすことに。</a:t>
            </a:r>
            <a:endParaRPr kumimoji="1" lang="en-US" altLang="ja-JP" sz="20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endParaRPr>
          </a:p>
          <a:p>
            <a:r>
              <a:rPr kumimoji="1" lang="ja-JP" altLang="en-US" sz="20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当時は</a:t>
            </a:r>
            <a:r>
              <a:rPr kumimoji="1" lang="ja-JP" altLang="en-US" sz="2800" b="1" dirty="0">
                <a:ln w="3175">
                  <a:solidFill>
                    <a:schemeClr val="bg1"/>
                  </a:solidFill>
                </a:ln>
                <a:solidFill>
                  <a:srgbClr val="FF0000"/>
                </a:solidFill>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自由移動</a:t>
            </a:r>
            <a:r>
              <a:rPr kumimoji="1" lang="ja-JP" altLang="en-US" sz="20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ではなく、</a:t>
            </a:r>
            <a:endParaRPr kumimoji="1" lang="en-US" altLang="ja-JP" sz="20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endParaRPr>
          </a:p>
          <a:p>
            <a:r>
              <a:rPr kumimoji="1" lang="ja-JP" altLang="en-US" sz="20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原作通りの</a:t>
            </a:r>
            <a:r>
              <a:rPr kumimoji="1" lang="ja-JP" altLang="en-US" sz="2800" b="1" dirty="0">
                <a:ln w="3175">
                  <a:solidFill>
                    <a:schemeClr val="bg1"/>
                  </a:solidFill>
                </a:ln>
                <a:solidFill>
                  <a:srgbClr val="FF0000"/>
                </a:solidFill>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マス移動</a:t>
            </a:r>
            <a:r>
              <a:rPr kumimoji="1" lang="ja-JP" altLang="en-US" sz="20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であった。</a:t>
            </a:r>
          </a:p>
        </p:txBody>
      </p:sp>
      <p:sp>
        <p:nvSpPr>
          <p:cNvPr id="48" name="テキスト ボックス 47">
            <a:extLst>
              <a:ext uri="{FF2B5EF4-FFF2-40B4-BE49-F238E27FC236}">
                <a16:creationId xmlns:a16="http://schemas.microsoft.com/office/drawing/2014/main" id="{70353EF1-1C1A-447F-B68D-E59E3244F6B9}"/>
              </a:ext>
            </a:extLst>
          </p:cNvPr>
          <p:cNvSpPr txBox="1"/>
          <p:nvPr/>
        </p:nvSpPr>
        <p:spPr>
          <a:xfrm>
            <a:off x="-217707" y="7636063"/>
            <a:ext cx="7293413" cy="1446550"/>
          </a:xfrm>
          <a:prstGeom prst="rect">
            <a:avLst/>
          </a:prstGeom>
          <a:noFill/>
        </p:spPr>
        <p:txBody>
          <a:bodyPr wrap="square" rtlCol="0">
            <a:spAutoFit/>
          </a:bodyPr>
          <a:lstStyle/>
          <a:p>
            <a:pPr algn="ctr"/>
            <a:r>
              <a:rPr kumimoji="1" lang="ja-JP" altLang="en-US" sz="24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スプラッシュレイク自体</a:t>
            </a:r>
            <a:r>
              <a:rPr kumimoji="1" lang="ja-JP" altLang="en-US" sz="3200" b="1" dirty="0">
                <a:ln w="3175">
                  <a:solidFill>
                    <a:schemeClr val="bg1"/>
                  </a:solidFill>
                </a:ln>
                <a:solidFill>
                  <a:srgbClr val="FF0000"/>
                </a:solidFill>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完成</a:t>
            </a:r>
            <a:r>
              <a:rPr kumimoji="1" lang="ja-JP" altLang="en-US" sz="24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されすぎていた。</a:t>
            </a:r>
            <a:endParaRPr kumimoji="1" lang="en-US" altLang="ja-JP" sz="24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endParaRPr>
          </a:p>
          <a:p>
            <a:pPr algn="ctr"/>
            <a:r>
              <a:rPr kumimoji="1" lang="ja-JP" altLang="en-US" sz="24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そのため変更する部分が少なく、</a:t>
            </a:r>
            <a:endParaRPr kumimoji="1" lang="en-US" altLang="ja-JP" sz="24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endParaRPr>
          </a:p>
          <a:p>
            <a:pPr algn="ctr"/>
            <a:r>
              <a:rPr kumimoji="1" lang="ja-JP" altLang="en-US" sz="3200" b="1" dirty="0">
                <a:ln w="3175">
                  <a:solidFill>
                    <a:schemeClr val="bg1"/>
                  </a:solidFill>
                </a:ln>
                <a:solidFill>
                  <a:srgbClr val="FF0000"/>
                </a:solidFill>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精神的続編</a:t>
            </a:r>
            <a:r>
              <a:rPr kumimoji="1" lang="ja-JP" altLang="en-US" sz="2400" b="1" dirty="0">
                <a:ln w="3175">
                  <a:solidFill>
                    <a:schemeClr val="bg1"/>
                  </a:solidFill>
                </a:ln>
                <a:effectLst>
                  <a:glow rad="88900">
                    <a:srgbClr val="00B0F0">
                      <a:alpha val="70000"/>
                    </a:srgbClr>
                  </a:glow>
                </a:effectLst>
                <a:latin typeface="HG創英角ｺﾞｼｯｸUB" panose="020B0909000000000000" pitchFamily="49" charset="-128"/>
                <a:ea typeface="HG創英角ｺﾞｼｯｸUB" panose="020B0909000000000000" pitchFamily="49" charset="-128"/>
              </a:rPr>
              <a:t>として考えるのが難しかった。</a:t>
            </a:r>
          </a:p>
        </p:txBody>
      </p:sp>
      <p:sp>
        <p:nvSpPr>
          <p:cNvPr id="49" name="テキスト ボックス 48">
            <a:extLst>
              <a:ext uri="{FF2B5EF4-FFF2-40B4-BE49-F238E27FC236}">
                <a16:creationId xmlns:a16="http://schemas.microsoft.com/office/drawing/2014/main" id="{35EF3E12-38F5-4531-9467-8B3F431F1C6E}"/>
              </a:ext>
            </a:extLst>
          </p:cNvPr>
          <p:cNvSpPr txBox="1"/>
          <p:nvPr/>
        </p:nvSpPr>
        <p:spPr>
          <a:xfrm>
            <a:off x="-119761" y="6823698"/>
            <a:ext cx="7293413" cy="707886"/>
          </a:xfrm>
          <a:prstGeom prst="rect">
            <a:avLst/>
          </a:prstGeom>
          <a:noFill/>
        </p:spPr>
        <p:txBody>
          <a:bodyPr wrap="square" rtlCol="0">
            <a:spAutoFit/>
          </a:bodyPr>
          <a:lstStyle/>
          <a:p>
            <a:pPr algn="ctr"/>
            <a:r>
              <a:rPr kumimoji="1" lang="ja-JP" altLang="en-US" sz="4000" b="1" dirty="0">
                <a:ln w="1905">
                  <a:solidFill>
                    <a:schemeClr val="bg1"/>
                  </a:solidFill>
                  <a:prstDash val="solid"/>
                </a:ln>
                <a:effectLst>
                  <a:glow rad="228600">
                    <a:srgbClr val="00B0F0">
                      <a:alpha val="40000"/>
                    </a:srgbClr>
                  </a:glow>
                </a:effectLst>
                <a:latin typeface="どきどきファンタジア" panose="02000900000000000000" pitchFamily="50" charset="-128"/>
                <a:ea typeface="どきどきファンタジア" panose="02000900000000000000" pitchFamily="50" charset="-128"/>
              </a:rPr>
              <a:t>企画書の制作にあたって</a:t>
            </a:r>
          </a:p>
        </p:txBody>
      </p:sp>
    </p:spTree>
    <p:extLst>
      <p:ext uri="{BB962C8B-B14F-4D97-AF65-F5344CB8AC3E}">
        <p14:creationId xmlns:p14="http://schemas.microsoft.com/office/powerpoint/2010/main" val="353689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C736B3DB-781D-75B5-1349-0DE14582CEC2}"/>
            </a:ext>
          </a:extLst>
        </p:cNvPr>
        <p:cNvGrpSpPr/>
        <p:nvPr/>
      </p:nvGrpSpPr>
      <p:grpSpPr>
        <a:xfrm>
          <a:off x="0" y="0"/>
          <a:ext cx="0" cy="0"/>
          <a:chOff x="0" y="0"/>
          <a:chExt cx="0" cy="0"/>
        </a:xfrm>
      </p:grpSpPr>
      <p:pic>
        <p:nvPicPr>
          <p:cNvPr id="4" name="図 3" descr="バットを手に持っている子供&#10;&#10;低い精度で自動的に生成された説明">
            <a:extLst>
              <a:ext uri="{FF2B5EF4-FFF2-40B4-BE49-F238E27FC236}">
                <a16:creationId xmlns:a16="http://schemas.microsoft.com/office/drawing/2014/main" id="{5B3E7F0B-6741-8D9B-4B7C-62436D6851B9}"/>
              </a:ext>
            </a:extLst>
          </p:cNvPr>
          <p:cNvPicPr>
            <a:picLocks noChangeAspect="1"/>
          </p:cNvPicPr>
          <p:nvPr/>
        </p:nvPicPr>
        <p:blipFill>
          <a:blip r:embed="rId3">
            <a:extLst>
              <a:ext uri="{28A0092B-C50C-407E-A947-70E740481C1C}">
                <a14:useLocalDpi xmlns:a14="http://schemas.microsoft.com/office/drawing/2010/main" val="0"/>
              </a:ext>
            </a:extLst>
          </a:blip>
          <a:srcRect t="20104"/>
          <a:stretch/>
        </p:blipFill>
        <p:spPr>
          <a:xfrm>
            <a:off x="171456" y="1037705"/>
            <a:ext cx="1516285" cy="1615264"/>
          </a:xfrm>
          <a:prstGeom prst="rect">
            <a:avLst/>
          </a:prstGeom>
          <a:effectLst>
            <a:outerShdw blurRad="50800" dist="38100" dir="2700000" algn="tl" rotWithShape="0">
              <a:prstClr val="black">
                <a:alpha val="40000"/>
              </a:prstClr>
            </a:outerShdw>
          </a:effectLst>
        </p:spPr>
      </p:pic>
      <p:grpSp>
        <p:nvGrpSpPr>
          <p:cNvPr id="20" name="グループ化 19">
            <a:extLst>
              <a:ext uri="{FF2B5EF4-FFF2-40B4-BE49-F238E27FC236}">
                <a16:creationId xmlns:a16="http://schemas.microsoft.com/office/drawing/2014/main" id="{B881DC49-4A69-E33B-3952-86ED12523F54}"/>
              </a:ext>
            </a:extLst>
          </p:cNvPr>
          <p:cNvGrpSpPr/>
          <p:nvPr/>
        </p:nvGrpSpPr>
        <p:grpSpPr>
          <a:xfrm>
            <a:off x="303141" y="1"/>
            <a:ext cx="2877631" cy="1163514"/>
            <a:chOff x="365867" y="2958337"/>
            <a:chExt cx="5505824" cy="2226173"/>
          </a:xfrm>
          <a:effectLst>
            <a:outerShdw blurRad="50800" dist="38100" dir="2700000" algn="tl" rotWithShape="0">
              <a:prstClr val="black">
                <a:alpha val="40000"/>
              </a:prstClr>
            </a:outerShdw>
          </a:effectLst>
        </p:grpSpPr>
        <p:pic>
          <p:nvPicPr>
            <p:cNvPr id="13" name="図 12" descr="図形&#10;&#10;自動的に生成された説明">
              <a:extLst>
                <a:ext uri="{FF2B5EF4-FFF2-40B4-BE49-F238E27FC236}">
                  <a16:creationId xmlns:a16="http://schemas.microsoft.com/office/drawing/2014/main" id="{22A5C5C2-041F-7190-BF99-EE8FA69EF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823685" y="3050906"/>
              <a:ext cx="3048006" cy="2133604"/>
            </a:xfrm>
            <a:prstGeom prst="rect">
              <a:avLst/>
            </a:prstGeom>
          </p:spPr>
        </p:pic>
        <p:pic>
          <p:nvPicPr>
            <p:cNvPr id="17" name="図 16" descr="図形&#10;&#10;自動的に生成された説明">
              <a:extLst>
                <a:ext uri="{FF2B5EF4-FFF2-40B4-BE49-F238E27FC236}">
                  <a16:creationId xmlns:a16="http://schemas.microsoft.com/office/drawing/2014/main" id="{CBC9FE9B-157B-4B8A-C45E-652698DEA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67" y="2958337"/>
              <a:ext cx="3048006" cy="2133604"/>
            </a:xfrm>
            <a:prstGeom prst="rect">
              <a:avLst/>
            </a:prstGeom>
          </p:spPr>
        </p:pic>
      </p:grpSp>
      <p:pic>
        <p:nvPicPr>
          <p:cNvPr id="27" name="図 26">
            <a:extLst>
              <a:ext uri="{FF2B5EF4-FFF2-40B4-BE49-F238E27FC236}">
                <a16:creationId xmlns:a16="http://schemas.microsoft.com/office/drawing/2014/main" id="{EE0704E1-A27F-BB6B-943B-0901051FA01B}"/>
              </a:ext>
            </a:extLst>
          </p:cNvPr>
          <p:cNvPicPr>
            <a:picLocks noChangeAspect="1"/>
          </p:cNvPicPr>
          <p:nvPr/>
        </p:nvPicPr>
        <p:blipFill>
          <a:blip r:embed="rId5">
            <a:extLst>
              <a:ext uri="{28A0092B-C50C-407E-A947-70E740481C1C}">
                <a14:useLocalDpi xmlns:a14="http://schemas.microsoft.com/office/drawing/2010/main" val="0"/>
              </a:ext>
            </a:extLst>
          </a:blip>
          <a:srcRect l="32405" b="34843"/>
          <a:stretch/>
        </p:blipFill>
        <p:spPr>
          <a:xfrm flipH="1">
            <a:off x="4180425" y="759273"/>
            <a:ext cx="2261058" cy="1849351"/>
          </a:xfrm>
          <a:prstGeom prst="rect">
            <a:avLst/>
          </a:prstGeom>
          <a:effectLst>
            <a:outerShdw blurRad="50800" dist="38100" dir="2700000" algn="tl" rotWithShape="0">
              <a:prstClr val="black">
                <a:alpha val="40000"/>
              </a:prstClr>
            </a:outerShdw>
          </a:effectLst>
        </p:spPr>
      </p:pic>
      <p:sp>
        <p:nvSpPr>
          <p:cNvPr id="5" name="テキスト ボックス 4">
            <a:extLst>
              <a:ext uri="{FF2B5EF4-FFF2-40B4-BE49-F238E27FC236}">
                <a16:creationId xmlns:a16="http://schemas.microsoft.com/office/drawing/2014/main" id="{97D983CD-5584-D303-746C-1994286DD86C}"/>
              </a:ext>
            </a:extLst>
          </p:cNvPr>
          <p:cNvSpPr txBox="1"/>
          <p:nvPr/>
        </p:nvSpPr>
        <p:spPr>
          <a:xfrm>
            <a:off x="20979" y="127720"/>
            <a:ext cx="3829050" cy="707886"/>
          </a:xfrm>
          <a:prstGeom prst="rect">
            <a:avLst/>
          </a:prstGeom>
          <a:noFill/>
        </p:spPr>
        <p:txBody>
          <a:bodyPr wrap="square" rtlCol="0">
            <a:spAutoFit/>
          </a:bodyPr>
          <a:lstStyle/>
          <a:p>
            <a:r>
              <a:rPr kumimoji="1" lang="ja-JP" altLang="en-US" sz="4000" dirty="0">
                <a:ln w="3175">
                  <a:solidFill>
                    <a:schemeClr val="accent1"/>
                  </a:solidFill>
                </a:ln>
                <a:solidFill>
                  <a:schemeClr val="bg1"/>
                </a:solidFill>
                <a:effectLst>
                  <a:glow rad="114300">
                    <a:schemeClr val="accent4"/>
                  </a:glow>
                  <a:outerShdw blurRad="50800" dist="38100" dir="2700000" algn="tl" rotWithShape="0">
                    <a:prstClr val="black">
                      <a:alpha val="40000"/>
                    </a:prstClr>
                  </a:outerShdw>
                </a:effectLst>
                <a:latin typeface="どきどきファンタジア" panose="02000900000000000000" pitchFamily="50" charset="-128"/>
                <a:ea typeface="どきどきファンタジア" panose="02000900000000000000" pitchFamily="50" charset="-128"/>
              </a:rPr>
              <a:t>プロトタイプ版</a:t>
            </a:r>
          </a:p>
        </p:txBody>
      </p:sp>
      <p:sp>
        <p:nvSpPr>
          <p:cNvPr id="7" name="テキスト ボックス 6">
            <a:extLst>
              <a:ext uri="{FF2B5EF4-FFF2-40B4-BE49-F238E27FC236}">
                <a16:creationId xmlns:a16="http://schemas.microsoft.com/office/drawing/2014/main" id="{A34F194B-01AC-F4FF-297B-89C9CFD66B54}"/>
              </a:ext>
            </a:extLst>
          </p:cNvPr>
          <p:cNvSpPr txBox="1"/>
          <p:nvPr/>
        </p:nvSpPr>
        <p:spPr>
          <a:xfrm>
            <a:off x="0" y="2495806"/>
            <a:ext cx="1878807" cy="276999"/>
          </a:xfrm>
          <a:prstGeom prst="rect">
            <a:avLst/>
          </a:prstGeom>
          <a:noFill/>
        </p:spPr>
        <p:txBody>
          <a:bodyPr wrap="square" rtlCol="0">
            <a:spAutoFit/>
          </a:bodyPr>
          <a:lstStyle/>
          <a:p>
            <a:pPr algn="ctr"/>
            <a:r>
              <a:rPr kumimoji="1" lang="ja-JP" altLang="en-US" sz="1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メインプログラマ・髙山</a:t>
            </a:r>
          </a:p>
        </p:txBody>
      </p:sp>
      <p:sp>
        <p:nvSpPr>
          <p:cNvPr id="8" name="テキスト ボックス 7">
            <a:extLst>
              <a:ext uri="{FF2B5EF4-FFF2-40B4-BE49-F238E27FC236}">
                <a16:creationId xmlns:a16="http://schemas.microsoft.com/office/drawing/2014/main" id="{33029346-17A7-B87F-34D7-348963DD9261}"/>
              </a:ext>
            </a:extLst>
          </p:cNvPr>
          <p:cNvSpPr txBox="1"/>
          <p:nvPr/>
        </p:nvSpPr>
        <p:spPr>
          <a:xfrm>
            <a:off x="1457323" y="949038"/>
            <a:ext cx="5329237" cy="954107"/>
          </a:xfrm>
          <a:prstGeom prst="rect">
            <a:avLst/>
          </a:prstGeom>
          <a:noFill/>
        </p:spPr>
        <p:txBody>
          <a:bodyPr wrap="square" rtlCol="0">
            <a:spAutoFit/>
          </a:bodyPr>
          <a:lstStyle/>
          <a:p>
            <a:r>
              <a:rPr kumimoji="1" lang="ja-JP" altLang="en-US"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まず制作したのはゲームの要</a:t>
            </a:r>
            <a:endParaRPr kumimoji="1" lang="en-US" altLang="ja-JP"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3600" dirty="0">
                <a:solidFill>
                  <a:srgbClr val="FF0000"/>
                </a:solidFill>
                <a:effectLst>
                  <a:glow rad="127000">
                    <a:schemeClr val="bg1"/>
                  </a:glow>
                </a:effectLst>
                <a:latin typeface="HGS創英角ｺﾞｼｯｸUB" panose="020B0900000000000000" pitchFamily="50" charset="-128"/>
                <a:ea typeface="HGS創英角ｺﾞｼｯｸUB" panose="020B0900000000000000" pitchFamily="50" charset="-128"/>
              </a:rPr>
              <a:t>氷のアルゴリズム</a:t>
            </a:r>
            <a:endParaRPr kumimoji="1" lang="en-US" altLang="ja-JP" sz="3600" dirty="0">
              <a:solidFill>
                <a:srgbClr val="FF0000"/>
              </a:solidFill>
              <a:effectLst>
                <a:glow rad="127000">
                  <a:schemeClr val="bg1"/>
                </a:glow>
              </a:effectLst>
              <a:latin typeface="HGS創英角ｺﾞｼｯｸUB" panose="020B0900000000000000" pitchFamily="50" charset="-128"/>
              <a:ea typeface="HGS創英角ｺﾞｼｯｸUB" panose="020B0900000000000000" pitchFamily="50" charset="-128"/>
            </a:endParaRPr>
          </a:p>
        </p:txBody>
      </p:sp>
      <p:pic>
        <p:nvPicPr>
          <p:cNvPr id="12" name="図 11" descr="巣蜜 が含まれている画像&#10;&#10;自動的に生成された説明">
            <a:extLst>
              <a:ext uri="{FF2B5EF4-FFF2-40B4-BE49-F238E27FC236}">
                <a16:creationId xmlns:a16="http://schemas.microsoft.com/office/drawing/2014/main" id="{800A0286-B9DB-1623-CD6B-7F46896415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73" y="2753432"/>
            <a:ext cx="2058149" cy="1692994"/>
          </a:xfrm>
          <a:prstGeom prst="rect">
            <a:avLst/>
          </a:prstGeom>
          <a:effectLst>
            <a:outerShdw blurRad="50800" dist="38100" dir="2700000" algn="tl" rotWithShape="0">
              <a:prstClr val="black">
                <a:alpha val="40000"/>
              </a:prstClr>
            </a:outerShdw>
          </a:effectLst>
        </p:spPr>
      </p:pic>
      <p:pic>
        <p:nvPicPr>
          <p:cNvPr id="14" name="図 13" descr="背景パターン&#10;&#10;自動的に生成された説明">
            <a:extLst>
              <a:ext uri="{FF2B5EF4-FFF2-40B4-BE49-F238E27FC236}">
                <a16:creationId xmlns:a16="http://schemas.microsoft.com/office/drawing/2014/main" id="{C0E20A78-EF4F-7872-0545-91895C42E2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5716" y="2772805"/>
            <a:ext cx="2316900" cy="1692994"/>
          </a:xfrm>
          <a:prstGeom prst="rect">
            <a:avLst/>
          </a:prstGeom>
          <a:effectLst>
            <a:outerShdw blurRad="50800" dist="38100" dir="2700000" algn="tl" rotWithShape="0">
              <a:prstClr val="black">
                <a:alpha val="40000"/>
              </a:prstClr>
            </a:outerShdw>
          </a:effectLst>
        </p:spPr>
      </p:pic>
      <p:sp>
        <p:nvSpPr>
          <p:cNvPr id="15" name="矢印: 右 14">
            <a:extLst>
              <a:ext uri="{FF2B5EF4-FFF2-40B4-BE49-F238E27FC236}">
                <a16:creationId xmlns:a16="http://schemas.microsoft.com/office/drawing/2014/main" id="{D5A4C8B8-D84C-B57E-0C94-C26F1B85EE53}"/>
              </a:ext>
            </a:extLst>
          </p:cNvPr>
          <p:cNvSpPr/>
          <p:nvPr/>
        </p:nvSpPr>
        <p:spPr>
          <a:xfrm>
            <a:off x="2026922" y="3003833"/>
            <a:ext cx="632899" cy="1192192"/>
          </a:xfrm>
          <a:prstGeom prst="rightArrow">
            <a:avLst/>
          </a:prstGeom>
          <a:solidFill>
            <a:schemeClr val="bg1"/>
          </a:solidFill>
          <a:ln>
            <a:noFill/>
          </a:ln>
          <a:effectLst>
            <a:glow rad="101600">
              <a:schemeClr val="tx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6" name="テキスト ボックス 15">
            <a:extLst>
              <a:ext uri="{FF2B5EF4-FFF2-40B4-BE49-F238E27FC236}">
                <a16:creationId xmlns:a16="http://schemas.microsoft.com/office/drawing/2014/main" id="{A05F87E8-8EB5-0796-991F-91857D81022E}"/>
              </a:ext>
            </a:extLst>
          </p:cNvPr>
          <p:cNvSpPr txBox="1"/>
          <p:nvPr/>
        </p:nvSpPr>
        <p:spPr>
          <a:xfrm>
            <a:off x="4842616" y="2742325"/>
            <a:ext cx="2058150" cy="1477328"/>
          </a:xfrm>
          <a:prstGeom prst="rect">
            <a:avLst/>
          </a:prstGeom>
          <a:noFill/>
        </p:spPr>
        <p:txBody>
          <a:bodyPr wrap="square" rtlCol="0">
            <a:spAutoFit/>
          </a:bodyPr>
          <a:lstStyle/>
          <a:p>
            <a:r>
              <a:rPr kumimoji="1" lang="ja-JP" altLang="en-US"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←当時の開発画面</a:t>
            </a:r>
            <a:endParaRPr kumimoji="1" lang="en-US" altLang="ja-JP"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前回制作したゲームのモデルを流用している</a:t>
            </a:r>
            <a:endParaRPr kumimoji="1" lang="en-US" altLang="ja-JP"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氷も仮のポリゴン</a:t>
            </a:r>
            <a:endParaRPr kumimoji="1" lang="en-US" altLang="ja-JP"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18" name="テキスト ボックス 17">
            <a:extLst>
              <a:ext uri="{FF2B5EF4-FFF2-40B4-BE49-F238E27FC236}">
                <a16:creationId xmlns:a16="http://schemas.microsoft.com/office/drawing/2014/main" id="{ADC9925F-98A0-5990-F0D0-3B2B28EEDCDF}"/>
              </a:ext>
            </a:extLst>
          </p:cNvPr>
          <p:cNvSpPr txBox="1"/>
          <p:nvPr/>
        </p:nvSpPr>
        <p:spPr>
          <a:xfrm>
            <a:off x="48971" y="4593846"/>
            <a:ext cx="6497313" cy="830997"/>
          </a:xfrm>
          <a:prstGeom prst="rect">
            <a:avLst/>
          </a:prstGeom>
          <a:noFill/>
        </p:spPr>
        <p:txBody>
          <a:bodyPr wrap="square" rtlCol="0">
            <a:spAutoFit/>
          </a:bodyPr>
          <a:lstStyle/>
          <a:p>
            <a:r>
              <a:rPr kumimoji="1" lang="ja-JP" altLang="en-US" sz="4800" dirty="0">
                <a:solidFill>
                  <a:srgbClr val="FF0000"/>
                </a:solidFill>
                <a:effectLst>
                  <a:glow rad="127000">
                    <a:schemeClr val="bg1"/>
                  </a:glow>
                </a:effectLst>
                <a:latin typeface="HGS創英角ｺﾞｼｯｸUB" panose="020B0900000000000000" pitchFamily="50" charset="-128"/>
                <a:ea typeface="HGS創英角ｺﾞｼｯｸUB" panose="020B0900000000000000" pitchFamily="50" charset="-128"/>
              </a:rPr>
              <a:t>氷を壊す</a:t>
            </a:r>
            <a:r>
              <a:rPr kumimoji="1" lang="ja-JP" altLang="en-US" sz="48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処理の実装！</a:t>
            </a:r>
            <a:endParaRPr kumimoji="1" lang="en-US" altLang="ja-JP" sz="4800" dirty="0">
              <a:solidFill>
                <a:srgbClr val="FF0000"/>
              </a:solidFill>
              <a:effectLst>
                <a:glow rad="127000">
                  <a:schemeClr val="bg1"/>
                </a:glow>
              </a:effectLst>
              <a:latin typeface="HGS創英角ｺﾞｼｯｸUB" panose="020B0900000000000000" pitchFamily="50" charset="-128"/>
              <a:ea typeface="HGS創英角ｺﾞｼｯｸUB" panose="020B0900000000000000" pitchFamily="50" charset="-128"/>
            </a:endParaRPr>
          </a:p>
        </p:txBody>
      </p:sp>
      <p:sp>
        <p:nvSpPr>
          <p:cNvPr id="21" name="テキスト ボックス 20">
            <a:extLst>
              <a:ext uri="{FF2B5EF4-FFF2-40B4-BE49-F238E27FC236}">
                <a16:creationId xmlns:a16="http://schemas.microsoft.com/office/drawing/2014/main" id="{E59A5FFC-5C4D-C954-61EA-F2B4F301006F}"/>
              </a:ext>
            </a:extLst>
          </p:cNvPr>
          <p:cNvSpPr txBox="1"/>
          <p:nvPr/>
        </p:nvSpPr>
        <p:spPr>
          <a:xfrm>
            <a:off x="1457324" y="1821016"/>
            <a:ext cx="2601416" cy="707886"/>
          </a:xfrm>
          <a:prstGeom prst="rect">
            <a:avLst/>
          </a:prstGeom>
          <a:noFill/>
        </p:spPr>
        <p:txBody>
          <a:bodyPr wrap="square" rtlCol="0">
            <a:spAutoFit/>
          </a:bodyPr>
          <a:lstStyle/>
          <a:p>
            <a:r>
              <a:rPr kumimoji="1" lang="ja-JP" altLang="en-US"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一番最初に実装</a:t>
            </a:r>
            <a:endParaRPr kumimoji="1" lang="en-US" altLang="ja-JP"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一番頭を使う</a:t>
            </a:r>
            <a:endParaRPr kumimoji="1" lang="en-US" altLang="ja-JP"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63" name="テキスト ボックス 62">
            <a:extLst>
              <a:ext uri="{FF2B5EF4-FFF2-40B4-BE49-F238E27FC236}">
                <a16:creationId xmlns:a16="http://schemas.microsoft.com/office/drawing/2014/main" id="{3F2A834F-30F8-54B3-5AC8-E2BBE4C4B72E}"/>
              </a:ext>
            </a:extLst>
          </p:cNvPr>
          <p:cNvSpPr txBox="1"/>
          <p:nvPr/>
        </p:nvSpPr>
        <p:spPr>
          <a:xfrm>
            <a:off x="139336" y="5388631"/>
            <a:ext cx="6626829" cy="646331"/>
          </a:xfrm>
          <a:prstGeom prst="rect">
            <a:avLst/>
          </a:prstGeom>
          <a:noFill/>
        </p:spPr>
        <p:txBody>
          <a:bodyPr wrap="square" rtlCol="0">
            <a:spAutoFit/>
          </a:bodyPr>
          <a:lstStyle/>
          <a:p>
            <a:r>
              <a:rPr kumimoji="1" lang="ja-JP" altLang="en-US"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六角形で氷を割る処理が一週間以内にできなければ、</a:t>
            </a:r>
            <a:endParaRPr kumimoji="1" lang="en-US" altLang="ja-JP"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四角形にするという制限時間のうえで実装までこぎつける</a:t>
            </a:r>
            <a:endParaRPr kumimoji="1" lang="en-US" altLang="ja-JP"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64" name="テキスト ボックス 63">
            <a:extLst>
              <a:ext uri="{FF2B5EF4-FFF2-40B4-BE49-F238E27FC236}">
                <a16:creationId xmlns:a16="http://schemas.microsoft.com/office/drawing/2014/main" id="{670BC8E1-867F-4D83-DE59-4C8FD65E1B61}"/>
              </a:ext>
            </a:extLst>
          </p:cNvPr>
          <p:cNvSpPr txBox="1"/>
          <p:nvPr/>
        </p:nvSpPr>
        <p:spPr>
          <a:xfrm>
            <a:off x="2709583" y="6053572"/>
            <a:ext cx="4148417" cy="954107"/>
          </a:xfrm>
          <a:prstGeom prst="rect">
            <a:avLst/>
          </a:prstGeom>
          <a:noFill/>
        </p:spPr>
        <p:txBody>
          <a:bodyPr wrap="square" rtlCol="0">
            <a:spAutoFit/>
          </a:bodyPr>
          <a:lstStyle/>
          <a:p>
            <a:r>
              <a:rPr kumimoji="1" lang="ja-JP" altLang="en-US" sz="2800" dirty="0">
                <a:solidFill>
                  <a:srgbClr val="92D050"/>
                </a:solidFill>
                <a:effectLst>
                  <a:glow rad="127000">
                    <a:schemeClr val="tx1"/>
                  </a:glow>
                </a:effectLst>
                <a:latin typeface="HGS創英角ｺﾞｼｯｸUB" panose="020B0900000000000000" pitchFamily="50" charset="-128"/>
                <a:ea typeface="HGS創英角ｺﾞｼｯｸUB" panose="020B0900000000000000" pitchFamily="50" charset="-128"/>
              </a:rPr>
              <a:t>二点のつっついた氷</a:t>
            </a:r>
            <a:r>
              <a:rPr kumimoji="1" lang="ja-JP" altLang="en-US" sz="28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から</a:t>
            </a:r>
            <a:endParaRPr kumimoji="1" lang="en-US" altLang="ja-JP" sz="28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800" dirty="0">
                <a:solidFill>
                  <a:srgbClr val="FF0000"/>
                </a:solidFill>
                <a:effectLst>
                  <a:glow rad="127000">
                    <a:schemeClr val="tx1"/>
                  </a:glow>
                </a:effectLst>
                <a:latin typeface="HGS創英角ｺﾞｼｯｸUB" panose="020B0900000000000000" pitchFamily="50" charset="-128"/>
                <a:ea typeface="HGS創英角ｺﾞｼｯｸUB" panose="020B0900000000000000" pitchFamily="50" charset="-128"/>
              </a:rPr>
              <a:t>再帰関数</a:t>
            </a:r>
            <a:r>
              <a:rPr kumimoji="1" lang="ja-JP" altLang="en-US" sz="28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でフラグ立てる</a:t>
            </a:r>
            <a:endParaRPr kumimoji="1" lang="en-US" altLang="ja-JP" sz="28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grpSp>
        <p:nvGrpSpPr>
          <p:cNvPr id="65" name="グループ化 64">
            <a:extLst>
              <a:ext uri="{FF2B5EF4-FFF2-40B4-BE49-F238E27FC236}">
                <a16:creationId xmlns:a16="http://schemas.microsoft.com/office/drawing/2014/main" id="{5DF3F005-779D-6D5D-50DB-C237B13FF4B4}"/>
              </a:ext>
            </a:extLst>
          </p:cNvPr>
          <p:cNvGrpSpPr/>
          <p:nvPr/>
        </p:nvGrpSpPr>
        <p:grpSpPr>
          <a:xfrm>
            <a:off x="5088886" y="6990663"/>
            <a:ext cx="1693560" cy="1571963"/>
            <a:chOff x="150805" y="5440203"/>
            <a:chExt cx="2968757" cy="2602833"/>
          </a:xfrm>
          <a:effectLst>
            <a:outerShdw blurRad="50800" dist="38100" dir="2700000" algn="tl" rotWithShape="0">
              <a:prstClr val="black">
                <a:alpha val="40000"/>
              </a:prstClr>
            </a:outerShdw>
          </a:effectLst>
        </p:grpSpPr>
        <p:sp>
          <p:nvSpPr>
            <p:cNvPr id="66" name="六角形 65">
              <a:extLst>
                <a:ext uri="{FF2B5EF4-FFF2-40B4-BE49-F238E27FC236}">
                  <a16:creationId xmlns:a16="http://schemas.microsoft.com/office/drawing/2014/main" id="{E264D2DE-D599-DED0-37FD-C266200D85A4}"/>
                </a:ext>
              </a:extLst>
            </p:cNvPr>
            <p:cNvSpPr/>
            <p:nvPr/>
          </p:nvSpPr>
          <p:spPr>
            <a:xfrm rot="5400000">
              <a:off x="1779738" y="5445109"/>
              <a:ext cx="646330" cy="646331"/>
            </a:xfrm>
            <a:prstGeom prst="hexagon">
              <a:avLst/>
            </a:prstGeom>
            <a:solidFill>
              <a:schemeClr val="accent1">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六角形 66">
              <a:extLst>
                <a:ext uri="{FF2B5EF4-FFF2-40B4-BE49-F238E27FC236}">
                  <a16:creationId xmlns:a16="http://schemas.microsoft.com/office/drawing/2014/main" id="{AE7B82DC-4957-8050-792F-56FEDBAFCD21}"/>
                </a:ext>
              </a:extLst>
            </p:cNvPr>
            <p:cNvSpPr/>
            <p:nvPr/>
          </p:nvSpPr>
          <p:spPr>
            <a:xfrm rot="5400000">
              <a:off x="1133406" y="5445110"/>
              <a:ext cx="646330" cy="646331"/>
            </a:xfrm>
            <a:prstGeom prst="hexagon">
              <a:avLst/>
            </a:prstGeom>
            <a:solidFill>
              <a:schemeClr val="accent1">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六角形 67">
              <a:extLst>
                <a:ext uri="{FF2B5EF4-FFF2-40B4-BE49-F238E27FC236}">
                  <a16:creationId xmlns:a16="http://schemas.microsoft.com/office/drawing/2014/main" id="{D6965A2B-0CAF-96DF-37BF-B67B1A8B2B04}"/>
                </a:ext>
              </a:extLst>
            </p:cNvPr>
            <p:cNvSpPr/>
            <p:nvPr/>
          </p:nvSpPr>
          <p:spPr>
            <a:xfrm rot="5400000">
              <a:off x="460870" y="5440202"/>
              <a:ext cx="646330" cy="646331"/>
            </a:xfrm>
            <a:prstGeom prst="hexagon">
              <a:avLst/>
            </a:prstGeom>
            <a:solidFill>
              <a:schemeClr val="accent1">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六角形 68">
              <a:extLst>
                <a:ext uri="{FF2B5EF4-FFF2-40B4-BE49-F238E27FC236}">
                  <a16:creationId xmlns:a16="http://schemas.microsoft.com/office/drawing/2014/main" id="{F13428A1-6CA1-5F68-872F-A68FBDB618A0}"/>
                </a:ext>
              </a:extLst>
            </p:cNvPr>
            <p:cNvSpPr/>
            <p:nvPr/>
          </p:nvSpPr>
          <p:spPr>
            <a:xfrm rot="5400000">
              <a:off x="150806" y="5935503"/>
              <a:ext cx="646330" cy="646331"/>
            </a:xfrm>
            <a:prstGeom prst="hexagon">
              <a:avLst/>
            </a:prstGeom>
            <a:solidFill>
              <a:schemeClr val="accent1">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六角形 69">
              <a:extLst>
                <a:ext uri="{FF2B5EF4-FFF2-40B4-BE49-F238E27FC236}">
                  <a16:creationId xmlns:a16="http://schemas.microsoft.com/office/drawing/2014/main" id="{4F683551-898A-461F-D9AA-0EAF46FDA6BF}"/>
                </a:ext>
              </a:extLst>
            </p:cNvPr>
            <p:cNvSpPr/>
            <p:nvPr/>
          </p:nvSpPr>
          <p:spPr>
            <a:xfrm rot="5400000">
              <a:off x="482516" y="6430805"/>
              <a:ext cx="646330" cy="646331"/>
            </a:xfrm>
            <a:prstGeom prst="hexagon">
              <a:avLst/>
            </a:prstGeom>
            <a:solidFill>
              <a:schemeClr val="accent1">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六角形 70">
              <a:extLst>
                <a:ext uri="{FF2B5EF4-FFF2-40B4-BE49-F238E27FC236}">
                  <a16:creationId xmlns:a16="http://schemas.microsoft.com/office/drawing/2014/main" id="{5DD26045-2489-06E0-E699-DF1ABD26CC6B}"/>
                </a:ext>
              </a:extLst>
            </p:cNvPr>
            <p:cNvSpPr/>
            <p:nvPr/>
          </p:nvSpPr>
          <p:spPr>
            <a:xfrm rot="5400000">
              <a:off x="173599" y="6901402"/>
              <a:ext cx="646330" cy="646331"/>
            </a:xfrm>
            <a:prstGeom prst="hexagon">
              <a:avLst/>
            </a:prstGeom>
            <a:solidFill>
              <a:schemeClr val="accent3">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六角形 71">
              <a:extLst>
                <a:ext uri="{FF2B5EF4-FFF2-40B4-BE49-F238E27FC236}">
                  <a16:creationId xmlns:a16="http://schemas.microsoft.com/office/drawing/2014/main" id="{60752EF9-8BD9-CBE9-98F2-24AEC86F5A5E}"/>
                </a:ext>
              </a:extLst>
            </p:cNvPr>
            <p:cNvSpPr/>
            <p:nvPr/>
          </p:nvSpPr>
          <p:spPr>
            <a:xfrm rot="5400000">
              <a:off x="510113" y="7396704"/>
              <a:ext cx="646330" cy="646331"/>
            </a:xfrm>
            <a:prstGeom prst="hexagon">
              <a:avLst/>
            </a:prstGeom>
            <a:solidFill>
              <a:srgbClr val="FF0000"/>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六角形 72">
              <a:extLst>
                <a:ext uri="{FF2B5EF4-FFF2-40B4-BE49-F238E27FC236}">
                  <a16:creationId xmlns:a16="http://schemas.microsoft.com/office/drawing/2014/main" id="{F5C7DB67-A91E-2D33-B08C-C27192A2B935}"/>
                </a:ext>
              </a:extLst>
            </p:cNvPr>
            <p:cNvSpPr/>
            <p:nvPr/>
          </p:nvSpPr>
          <p:spPr>
            <a:xfrm rot="5400000">
              <a:off x="1151665" y="7396705"/>
              <a:ext cx="646330" cy="646331"/>
            </a:xfrm>
            <a:prstGeom prst="hexagon">
              <a:avLst/>
            </a:prstGeom>
            <a:solidFill>
              <a:srgbClr val="FF0000"/>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六角形 73">
              <a:extLst>
                <a:ext uri="{FF2B5EF4-FFF2-40B4-BE49-F238E27FC236}">
                  <a16:creationId xmlns:a16="http://schemas.microsoft.com/office/drawing/2014/main" id="{E9A7F0B7-0A53-2745-E4C7-34E4FB926962}"/>
                </a:ext>
              </a:extLst>
            </p:cNvPr>
            <p:cNvSpPr/>
            <p:nvPr/>
          </p:nvSpPr>
          <p:spPr>
            <a:xfrm rot="5400000">
              <a:off x="1816001" y="7396704"/>
              <a:ext cx="646330" cy="646331"/>
            </a:xfrm>
            <a:prstGeom prst="hexagon">
              <a:avLst/>
            </a:prstGeom>
            <a:solidFill>
              <a:srgbClr val="FF0000"/>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六角形 74">
              <a:extLst>
                <a:ext uri="{FF2B5EF4-FFF2-40B4-BE49-F238E27FC236}">
                  <a16:creationId xmlns:a16="http://schemas.microsoft.com/office/drawing/2014/main" id="{D861304E-1F22-B853-49F6-6129B5F66E4C}"/>
                </a:ext>
              </a:extLst>
            </p:cNvPr>
            <p:cNvSpPr/>
            <p:nvPr/>
          </p:nvSpPr>
          <p:spPr>
            <a:xfrm rot="5400000">
              <a:off x="2134386" y="6901403"/>
              <a:ext cx="646330" cy="646331"/>
            </a:xfrm>
            <a:prstGeom prst="hexagon">
              <a:avLst/>
            </a:prstGeom>
            <a:solidFill>
              <a:schemeClr val="accent3">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六角形 75">
              <a:extLst>
                <a:ext uri="{FF2B5EF4-FFF2-40B4-BE49-F238E27FC236}">
                  <a16:creationId xmlns:a16="http://schemas.microsoft.com/office/drawing/2014/main" id="{3FA71AE3-08C6-0F41-4BBD-061C22C96B27}"/>
                </a:ext>
              </a:extLst>
            </p:cNvPr>
            <p:cNvSpPr/>
            <p:nvPr/>
          </p:nvSpPr>
          <p:spPr>
            <a:xfrm rot="5400000">
              <a:off x="2473232" y="6406102"/>
              <a:ext cx="646330" cy="646331"/>
            </a:xfrm>
            <a:prstGeom prst="hexagon">
              <a:avLst/>
            </a:prstGeom>
            <a:solidFill>
              <a:schemeClr val="accent1">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六角形 76">
              <a:extLst>
                <a:ext uri="{FF2B5EF4-FFF2-40B4-BE49-F238E27FC236}">
                  <a16:creationId xmlns:a16="http://schemas.microsoft.com/office/drawing/2014/main" id="{514E7C29-306E-F9A0-585B-32DA5B2BA046}"/>
                </a:ext>
              </a:extLst>
            </p:cNvPr>
            <p:cNvSpPr/>
            <p:nvPr/>
          </p:nvSpPr>
          <p:spPr>
            <a:xfrm rot="5400000">
              <a:off x="2139166" y="5925606"/>
              <a:ext cx="646330" cy="646331"/>
            </a:xfrm>
            <a:prstGeom prst="hexagon">
              <a:avLst/>
            </a:prstGeom>
            <a:solidFill>
              <a:schemeClr val="accent1">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1" name="テキスト ボックス 100">
            <a:extLst>
              <a:ext uri="{FF2B5EF4-FFF2-40B4-BE49-F238E27FC236}">
                <a16:creationId xmlns:a16="http://schemas.microsoft.com/office/drawing/2014/main" id="{D20BB623-CC33-6B7B-5A0E-DC8301B8CA3B}"/>
              </a:ext>
            </a:extLst>
          </p:cNvPr>
          <p:cNvSpPr txBox="1"/>
          <p:nvPr/>
        </p:nvSpPr>
        <p:spPr>
          <a:xfrm>
            <a:off x="5127738" y="7322439"/>
            <a:ext cx="1654709" cy="461665"/>
          </a:xfrm>
          <a:prstGeom prst="rect">
            <a:avLst/>
          </a:prstGeom>
          <a:noFill/>
        </p:spPr>
        <p:txBody>
          <a:bodyPr wrap="square" rtlCol="0">
            <a:spAutoFit/>
          </a:bodyPr>
          <a:lstStyle/>
          <a:p>
            <a:pPr algn="ctr"/>
            <a:r>
              <a:rPr kumimoji="1" lang="ja-JP" altLang="en-US" sz="2400" dirty="0">
                <a:solidFill>
                  <a:schemeClr val="accent1">
                    <a:lumMod val="60000"/>
                    <a:lumOff val="40000"/>
                  </a:schemeClr>
                </a:solidFill>
                <a:effectLst>
                  <a:glow rad="127000">
                    <a:schemeClr val="tx1"/>
                  </a:glow>
                </a:effectLst>
                <a:latin typeface="HGS創英角ｺﾞｼｯｸUB" panose="020B0900000000000000" pitchFamily="50" charset="-128"/>
                <a:ea typeface="HGS創英角ｺﾞｼｯｸUB" panose="020B0900000000000000" pitchFamily="50" charset="-128"/>
              </a:rPr>
              <a:t>壊れない</a:t>
            </a:r>
            <a:endParaRPr kumimoji="1" lang="en-US" altLang="ja-JP" sz="2400" dirty="0">
              <a:solidFill>
                <a:schemeClr val="accent1">
                  <a:lumMod val="60000"/>
                  <a:lumOff val="40000"/>
                </a:schemeClr>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102" name="テキスト ボックス 101">
            <a:extLst>
              <a:ext uri="{FF2B5EF4-FFF2-40B4-BE49-F238E27FC236}">
                <a16:creationId xmlns:a16="http://schemas.microsoft.com/office/drawing/2014/main" id="{DE57641B-9536-7036-4760-B2469D5612CB}"/>
              </a:ext>
            </a:extLst>
          </p:cNvPr>
          <p:cNvSpPr txBox="1"/>
          <p:nvPr/>
        </p:nvSpPr>
        <p:spPr>
          <a:xfrm>
            <a:off x="5101889" y="8400095"/>
            <a:ext cx="1654709" cy="461665"/>
          </a:xfrm>
          <a:prstGeom prst="rect">
            <a:avLst/>
          </a:prstGeom>
          <a:noFill/>
        </p:spPr>
        <p:txBody>
          <a:bodyPr wrap="square" rtlCol="0">
            <a:spAutoFit/>
          </a:bodyPr>
          <a:lstStyle/>
          <a:p>
            <a:pPr algn="ctr"/>
            <a:r>
              <a:rPr kumimoji="1" lang="ja-JP" altLang="en-US" sz="2400" dirty="0">
                <a:solidFill>
                  <a:srgbClr val="FF0000"/>
                </a:solidFill>
                <a:effectLst>
                  <a:glow rad="127000">
                    <a:schemeClr val="tx1"/>
                  </a:glow>
                </a:effectLst>
                <a:latin typeface="HGS創英角ｺﾞｼｯｸUB" panose="020B0900000000000000" pitchFamily="50" charset="-128"/>
                <a:ea typeface="HGS創英角ｺﾞｼｯｸUB" panose="020B0900000000000000" pitchFamily="50" charset="-128"/>
              </a:rPr>
              <a:t>壊れる</a:t>
            </a:r>
            <a:endParaRPr kumimoji="1" lang="en-US" altLang="ja-JP" sz="2400" dirty="0">
              <a:solidFill>
                <a:srgbClr val="FF0000"/>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103" name="テキスト ボックス 102">
            <a:extLst>
              <a:ext uri="{FF2B5EF4-FFF2-40B4-BE49-F238E27FC236}">
                <a16:creationId xmlns:a16="http://schemas.microsoft.com/office/drawing/2014/main" id="{D3903B9D-DC47-9B36-3C31-3171A6E44EFA}"/>
              </a:ext>
            </a:extLst>
          </p:cNvPr>
          <p:cNvSpPr txBox="1"/>
          <p:nvPr/>
        </p:nvSpPr>
        <p:spPr>
          <a:xfrm>
            <a:off x="2709584" y="7906315"/>
            <a:ext cx="2633556" cy="830997"/>
          </a:xfrm>
          <a:prstGeom prst="rect">
            <a:avLst/>
          </a:prstGeom>
          <a:noFill/>
        </p:spPr>
        <p:txBody>
          <a:bodyPr wrap="square" rtlCol="0">
            <a:spAutoFit/>
          </a:bodyPr>
          <a:lstStyle/>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より少ない</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グループが</a:t>
            </a:r>
            <a:r>
              <a:rPr kumimoji="1" lang="ja-JP" altLang="en-US" sz="2400" dirty="0">
                <a:solidFill>
                  <a:srgbClr val="FF0000"/>
                </a:solidFill>
                <a:effectLst>
                  <a:glow rad="127000">
                    <a:schemeClr val="tx1"/>
                  </a:glow>
                </a:effectLst>
                <a:latin typeface="HGS創英角ｺﾞｼｯｸUB" panose="020B0900000000000000" pitchFamily="50" charset="-128"/>
                <a:ea typeface="HGS創英角ｺﾞｼｯｸUB" panose="020B0900000000000000" pitchFamily="50" charset="-128"/>
              </a:rPr>
              <a:t>壊れる</a:t>
            </a:r>
            <a:endParaRPr kumimoji="1" lang="en-US" altLang="ja-JP" sz="2400" dirty="0">
              <a:solidFill>
                <a:srgbClr val="FF0000"/>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104" name="テキスト ボックス 103">
            <a:extLst>
              <a:ext uri="{FF2B5EF4-FFF2-40B4-BE49-F238E27FC236}">
                <a16:creationId xmlns:a16="http://schemas.microsoft.com/office/drawing/2014/main" id="{7C6C84B8-A097-62E0-B9B2-42F149F394F4}"/>
              </a:ext>
            </a:extLst>
          </p:cNvPr>
          <p:cNvSpPr txBox="1"/>
          <p:nvPr/>
        </p:nvSpPr>
        <p:spPr>
          <a:xfrm>
            <a:off x="2709582" y="7027917"/>
            <a:ext cx="2368827" cy="830997"/>
          </a:xfrm>
          <a:prstGeom prst="rect">
            <a:avLst/>
          </a:prstGeom>
          <a:noFill/>
        </p:spPr>
        <p:txBody>
          <a:bodyPr wrap="square" rtlCol="0">
            <a:spAutoFit/>
          </a:bodyPr>
          <a:lstStyle/>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方向ごとに</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グループ分けし</a:t>
            </a:r>
            <a:endParaRPr kumimoji="1" lang="en-US" altLang="ja-JP" sz="2400" dirty="0">
              <a:solidFill>
                <a:srgbClr val="FF0000"/>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grpSp>
        <p:nvGrpSpPr>
          <p:cNvPr id="110" name="グループ化 109">
            <a:extLst>
              <a:ext uri="{FF2B5EF4-FFF2-40B4-BE49-F238E27FC236}">
                <a16:creationId xmlns:a16="http://schemas.microsoft.com/office/drawing/2014/main" id="{3C43676E-0518-513C-865D-AD57A5ECB6D4}"/>
              </a:ext>
            </a:extLst>
          </p:cNvPr>
          <p:cNvGrpSpPr/>
          <p:nvPr/>
        </p:nvGrpSpPr>
        <p:grpSpPr>
          <a:xfrm>
            <a:off x="104940" y="6222498"/>
            <a:ext cx="2579978" cy="2552961"/>
            <a:chOff x="258883" y="6184351"/>
            <a:chExt cx="2239193" cy="2215745"/>
          </a:xfrm>
        </p:grpSpPr>
        <p:grpSp>
          <p:nvGrpSpPr>
            <p:cNvPr id="62" name="グループ化 61">
              <a:extLst>
                <a:ext uri="{FF2B5EF4-FFF2-40B4-BE49-F238E27FC236}">
                  <a16:creationId xmlns:a16="http://schemas.microsoft.com/office/drawing/2014/main" id="{46383FC2-97F7-E4D5-6C57-D3443C993117}"/>
                </a:ext>
              </a:extLst>
            </p:cNvPr>
            <p:cNvGrpSpPr/>
            <p:nvPr/>
          </p:nvGrpSpPr>
          <p:grpSpPr>
            <a:xfrm>
              <a:off x="258883" y="6184351"/>
              <a:ext cx="2239193" cy="2215745"/>
              <a:chOff x="150805" y="5440203"/>
              <a:chExt cx="2968757" cy="2602833"/>
            </a:xfrm>
            <a:effectLst>
              <a:outerShdw blurRad="50800" dist="38100" dir="2700000" algn="tl" rotWithShape="0">
                <a:prstClr val="black">
                  <a:alpha val="40000"/>
                </a:prstClr>
              </a:outerShdw>
            </a:effectLst>
          </p:grpSpPr>
          <p:sp>
            <p:nvSpPr>
              <p:cNvPr id="50" name="六角形 49">
                <a:extLst>
                  <a:ext uri="{FF2B5EF4-FFF2-40B4-BE49-F238E27FC236}">
                    <a16:creationId xmlns:a16="http://schemas.microsoft.com/office/drawing/2014/main" id="{47B93F95-E39A-26B3-5898-21C85EB2E59C}"/>
                  </a:ext>
                </a:extLst>
              </p:cNvPr>
              <p:cNvSpPr/>
              <p:nvPr/>
            </p:nvSpPr>
            <p:spPr>
              <a:xfrm rot="5400000">
                <a:off x="1779738" y="5445109"/>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六角形 50">
                <a:extLst>
                  <a:ext uri="{FF2B5EF4-FFF2-40B4-BE49-F238E27FC236}">
                    <a16:creationId xmlns:a16="http://schemas.microsoft.com/office/drawing/2014/main" id="{CB6C4C3D-C039-C405-C209-A555301F491D}"/>
                  </a:ext>
                </a:extLst>
              </p:cNvPr>
              <p:cNvSpPr/>
              <p:nvPr/>
            </p:nvSpPr>
            <p:spPr>
              <a:xfrm rot="5400000">
                <a:off x="1133406" y="5445110"/>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六角形 51">
                <a:extLst>
                  <a:ext uri="{FF2B5EF4-FFF2-40B4-BE49-F238E27FC236}">
                    <a16:creationId xmlns:a16="http://schemas.microsoft.com/office/drawing/2014/main" id="{3992E948-5D42-83E4-9384-6E7868E4E43F}"/>
                  </a:ext>
                </a:extLst>
              </p:cNvPr>
              <p:cNvSpPr/>
              <p:nvPr/>
            </p:nvSpPr>
            <p:spPr>
              <a:xfrm rot="5400000">
                <a:off x="460870" y="5440202"/>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六角形 52">
                <a:extLst>
                  <a:ext uri="{FF2B5EF4-FFF2-40B4-BE49-F238E27FC236}">
                    <a16:creationId xmlns:a16="http://schemas.microsoft.com/office/drawing/2014/main" id="{F33E3AA2-8F52-44AF-C3AD-AD7BCC8C4DEC}"/>
                  </a:ext>
                </a:extLst>
              </p:cNvPr>
              <p:cNvSpPr/>
              <p:nvPr/>
            </p:nvSpPr>
            <p:spPr>
              <a:xfrm rot="5400000">
                <a:off x="150806" y="5935503"/>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六角形 53">
                <a:extLst>
                  <a:ext uri="{FF2B5EF4-FFF2-40B4-BE49-F238E27FC236}">
                    <a16:creationId xmlns:a16="http://schemas.microsoft.com/office/drawing/2014/main" id="{BB4A71C1-76B9-AA7B-9856-7288B61B501B}"/>
                  </a:ext>
                </a:extLst>
              </p:cNvPr>
              <p:cNvSpPr/>
              <p:nvPr/>
            </p:nvSpPr>
            <p:spPr>
              <a:xfrm rot="5400000">
                <a:off x="482516" y="6430805"/>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六角形 54">
                <a:extLst>
                  <a:ext uri="{FF2B5EF4-FFF2-40B4-BE49-F238E27FC236}">
                    <a16:creationId xmlns:a16="http://schemas.microsoft.com/office/drawing/2014/main" id="{6D54CAE4-44BE-58E1-EE00-CAADD4D31F3B}"/>
                  </a:ext>
                </a:extLst>
              </p:cNvPr>
              <p:cNvSpPr/>
              <p:nvPr/>
            </p:nvSpPr>
            <p:spPr>
              <a:xfrm rot="5400000">
                <a:off x="173599" y="6901402"/>
                <a:ext cx="646330" cy="646331"/>
              </a:xfrm>
              <a:prstGeom prst="hexagon">
                <a:avLst/>
              </a:prstGeom>
              <a:solidFill>
                <a:schemeClr val="accent3">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六角形 55">
                <a:extLst>
                  <a:ext uri="{FF2B5EF4-FFF2-40B4-BE49-F238E27FC236}">
                    <a16:creationId xmlns:a16="http://schemas.microsoft.com/office/drawing/2014/main" id="{8BC8B723-94B7-0757-69C4-1000AE0F816B}"/>
                  </a:ext>
                </a:extLst>
              </p:cNvPr>
              <p:cNvSpPr/>
              <p:nvPr/>
            </p:nvSpPr>
            <p:spPr>
              <a:xfrm rot="5400000">
                <a:off x="510113" y="7396704"/>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六角形 56">
                <a:extLst>
                  <a:ext uri="{FF2B5EF4-FFF2-40B4-BE49-F238E27FC236}">
                    <a16:creationId xmlns:a16="http://schemas.microsoft.com/office/drawing/2014/main" id="{17465638-A648-FC62-25A8-684BA31DDF91}"/>
                  </a:ext>
                </a:extLst>
              </p:cNvPr>
              <p:cNvSpPr/>
              <p:nvPr/>
            </p:nvSpPr>
            <p:spPr>
              <a:xfrm rot="5400000">
                <a:off x="1151665" y="7396705"/>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六角形 57">
                <a:extLst>
                  <a:ext uri="{FF2B5EF4-FFF2-40B4-BE49-F238E27FC236}">
                    <a16:creationId xmlns:a16="http://schemas.microsoft.com/office/drawing/2014/main" id="{08AE1936-E934-2552-D4C5-1B3B00D5EF9C}"/>
                  </a:ext>
                </a:extLst>
              </p:cNvPr>
              <p:cNvSpPr/>
              <p:nvPr/>
            </p:nvSpPr>
            <p:spPr>
              <a:xfrm rot="5400000">
                <a:off x="1816001" y="7396704"/>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六角形 58">
                <a:extLst>
                  <a:ext uri="{FF2B5EF4-FFF2-40B4-BE49-F238E27FC236}">
                    <a16:creationId xmlns:a16="http://schemas.microsoft.com/office/drawing/2014/main" id="{85564FBC-0937-C1B7-5CBC-0DC80812E9AC}"/>
                  </a:ext>
                </a:extLst>
              </p:cNvPr>
              <p:cNvSpPr/>
              <p:nvPr/>
            </p:nvSpPr>
            <p:spPr>
              <a:xfrm rot="5400000">
                <a:off x="2134386" y="6901403"/>
                <a:ext cx="646330" cy="646331"/>
              </a:xfrm>
              <a:prstGeom prst="hexagon">
                <a:avLst/>
              </a:prstGeom>
              <a:solidFill>
                <a:schemeClr val="accent3">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六角形 59">
                <a:extLst>
                  <a:ext uri="{FF2B5EF4-FFF2-40B4-BE49-F238E27FC236}">
                    <a16:creationId xmlns:a16="http://schemas.microsoft.com/office/drawing/2014/main" id="{162BA3CD-078E-E66E-D7EB-AF74D8E2311C}"/>
                  </a:ext>
                </a:extLst>
              </p:cNvPr>
              <p:cNvSpPr/>
              <p:nvPr/>
            </p:nvSpPr>
            <p:spPr>
              <a:xfrm rot="5400000">
                <a:off x="2473232" y="6406102"/>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六角形 60">
                <a:extLst>
                  <a:ext uri="{FF2B5EF4-FFF2-40B4-BE49-F238E27FC236}">
                    <a16:creationId xmlns:a16="http://schemas.microsoft.com/office/drawing/2014/main" id="{1221429A-4E9E-B2AB-5A9E-AA820C4DDA71}"/>
                  </a:ext>
                </a:extLst>
              </p:cNvPr>
              <p:cNvSpPr/>
              <p:nvPr/>
            </p:nvSpPr>
            <p:spPr>
              <a:xfrm rot="5400000">
                <a:off x="2139166" y="5925606"/>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9" name="直線矢印コネクタ 78">
              <a:extLst>
                <a:ext uri="{FF2B5EF4-FFF2-40B4-BE49-F238E27FC236}">
                  <a16:creationId xmlns:a16="http://schemas.microsoft.com/office/drawing/2014/main" id="{777362E6-C5BD-271A-B9B2-7C3B3D451108}"/>
                </a:ext>
              </a:extLst>
            </p:cNvPr>
            <p:cNvCxnSpPr>
              <a:cxnSpLocks/>
            </p:cNvCxnSpPr>
            <p:nvPr/>
          </p:nvCxnSpPr>
          <p:spPr>
            <a:xfrm>
              <a:off x="736498" y="8124990"/>
              <a:ext cx="580238" cy="0"/>
            </a:xfrm>
            <a:prstGeom prst="straightConnector1">
              <a:avLst/>
            </a:prstGeom>
            <a:ln w="476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1" name="直線矢印コネクタ 80">
              <a:extLst>
                <a:ext uri="{FF2B5EF4-FFF2-40B4-BE49-F238E27FC236}">
                  <a16:creationId xmlns:a16="http://schemas.microsoft.com/office/drawing/2014/main" id="{D64EE0CF-3812-26F0-B096-D46D64A81C94}"/>
                </a:ext>
              </a:extLst>
            </p:cNvPr>
            <p:cNvCxnSpPr>
              <a:cxnSpLocks/>
            </p:cNvCxnSpPr>
            <p:nvPr/>
          </p:nvCxnSpPr>
          <p:spPr>
            <a:xfrm>
              <a:off x="1345454" y="8124990"/>
              <a:ext cx="477250" cy="0"/>
            </a:xfrm>
            <a:prstGeom prst="straightConnector1">
              <a:avLst/>
            </a:prstGeom>
            <a:ln w="476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3" name="直線矢印コネクタ 82">
              <a:extLst>
                <a:ext uri="{FF2B5EF4-FFF2-40B4-BE49-F238E27FC236}">
                  <a16:creationId xmlns:a16="http://schemas.microsoft.com/office/drawing/2014/main" id="{9974B4F6-45BC-208D-86DF-4D7F72DBA4AD}"/>
                </a:ext>
              </a:extLst>
            </p:cNvPr>
            <p:cNvCxnSpPr>
              <a:cxnSpLocks/>
            </p:cNvCxnSpPr>
            <p:nvPr/>
          </p:nvCxnSpPr>
          <p:spPr>
            <a:xfrm flipV="1">
              <a:off x="1765251" y="7632192"/>
              <a:ext cx="261671" cy="437934"/>
            </a:xfrm>
            <a:prstGeom prst="straightConnector1">
              <a:avLst/>
            </a:prstGeom>
            <a:ln w="476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5" name="直線矢印コネクタ 84">
              <a:extLst>
                <a:ext uri="{FF2B5EF4-FFF2-40B4-BE49-F238E27FC236}">
                  <a16:creationId xmlns:a16="http://schemas.microsoft.com/office/drawing/2014/main" id="{2850081A-712E-22EA-2A66-5E8D8AA1BCEB}"/>
                </a:ext>
              </a:extLst>
            </p:cNvPr>
            <p:cNvCxnSpPr>
              <a:cxnSpLocks/>
            </p:cNvCxnSpPr>
            <p:nvPr/>
          </p:nvCxnSpPr>
          <p:spPr>
            <a:xfrm flipV="1">
              <a:off x="515171" y="7286445"/>
              <a:ext cx="261671" cy="437934"/>
            </a:xfrm>
            <a:prstGeom prst="straightConnector1">
              <a:avLst/>
            </a:prstGeom>
            <a:ln w="4762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直線矢印コネクタ 85">
              <a:extLst>
                <a:ext uri="{FF2B5EF4-FFF2-40B4-BE49-F238E27FC236}">
                  <a16:creationId xmlns:a16="http://schemas.microsoft.com/office/drawing/2014/main" id="{637BC117-87A6-DB53-3B7F-8F59651F330D}"/>
                </a:ext>
              </a:extLst>
            </p:cNvPr>
            <p:cNvCxnSpPr>
              <a:cxnSpLocks/>
            </p:cNvCxnSpPr>
            <p:nvPr/>
          </p:nvCxnSpPr>
          <p:spPr>
            <a:xfrm flipH="1" flipV="1">
              <a:off x="492750" y="6860067"/>
              <a:ext cx="278451" cy="410917"/>
            </a:xfrm>
            <a:prstGeom prst="straightConnector1">
              <a:avLst/>
            </a:prstGeom>
            <a:ln w="4762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8" name="直線矢印コネクタ 87">
              <a:extLst>
                <a:ext uri="{FF2B5EF4-FFF2-40B4-BE49-F238E27FC236}">
                  <a16:creationId xmlns:a16="http://schemas.microsoft.com/office/drawing/2014/main" id="{28A210F6-2468-1E61-5B99-D2008C10348C}"/>
                </a:ext>
              </a:extLst>
            </p:cNvPr>
            <p:cNvCxnSpPr>
              <a:cxnSpLocks/>
            </p:cNvCxnSpPr>
            <p:nvPr/>
          </p:nvCxnSpPr>
          <p:spPr>
            <a:xfrm flipV="1">
              <a:off x="472985" y="6432873"/>
              <a:ext cx="279839" cy="427193"/>
            </a:xfrm>
            <a:prstGeom prst="straightConnector1">
              <a:avLst/>
            </a:prstGeom>
            <a:ln w="4762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1" name="直線矢印コネクタ 90">
              <a:extLst>
                <a:ext uri="{FF2B5EF4-FFF2-40B4-BE49-F238E27FC236}">
                  <a16:creationId xmlns:a16="http://schemas.microsoft.com/office/drawing/2014/main" id="{192AEFD6-33FC-4C2C-AA42-DAA40AEBE1A5}"/>
                </a:ext>
              </a:extLst>
            </p:cNvPr>
            <p:cNvCxnSpPr>
              <a:cxnSpLocks/>
            </p:cNvCxnSpPr>
            <p:nvPr/>
          </p:nvCxnSpPr>
          <p:spPr>
            <a:xfrm>
              <a:off x="760581" y="6416124"/>
              <a:ext cx="477186" cy="43331"/>
            </a:xfrm>
            <a:prstGeom prst="straightConnector1">
              <a:avLst/>
            </a:prstGeom>
            <a:ln w="4762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3" name="直線矢印コネクタ 92">
              <a:extLst>
                <a:ext uri="{FF2B5EF4-FFF2-40B4-BE49-F238E27FC236}">
                  <a16:creationId xmlns:a16="http://schemas.microsoft.com/office/drawing/2014/main" id="{6B4CB629-DEDE-3458-DE71-C2B15D104B49}"/>
                </a:ext>
              </a:extLst>
            </p:cNvPr>
            <p:cNvCxnSpPr>
              <a:cxnSpLocks/>
            </p:cNvCxnSpPr>
            <p:nvPr/>
          </p:nvCxnSpPr>
          <p:spPr>
            <a:xfrm flipV="1">
              <a:off x="1257532" y="6444000"/>
              <a:ext cx="507719" cy="8261"/>
            </a:xfrm>
            <a:prstGeom prst="straightConnector1">
              <a:avLst/>
            </a:prstGeom>
            <a:ln w="4762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6" name="直線矢印コネクタ 95">
              <a:extLst>
                <a:ext uri="{FF2B5EF4-FFF2-40B4-BE49-F238E27FC236}">
                  <a16:creationId xmlns:a16="http://schemas.microsoft.com/office/drawing/2014/main" id="{3F06E0DF-2ED6-712F-B4B2-514EB77C9B62}"/>
                </a:ext>
              </a:extLst>
            </p:cNvPr>
            <p:cNvCxnSpPr>
              <a:cxnSpLocks/>
            </p:cNvCxnSpPr>
            <p:nvPr/>
          </p:nvCxnSpPr>
          <p:spPr>
            <a:xfrm>
              <a:off x="1776603" y="6445120"/>
              <a:ext cx="250319" cy="484086"/>
            </a:xfrm>
            <a:prstGeom prst="straightConnector1">
              <a:avLst/>
            </a:prstGeom>
            <a:ln w="4762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8" name="直線矢印コネクタ 97">
              <a:extLst>
                <a:ext uri="{FF2B5EF4-FFF2-40B4-BE49-F238E27FC236}">
                  <a16:creationId xmlns:a16="http://schemas.microsoft.com/office/drawing/2014/main" id="{8C4C185F-70F4-CEDF-01CC-DCDBF0B1957B}"/>
                </a:ext>
              </a:extLst>
            </p:cNvPr>
            <p:cNvCxnSpPr>
              <a:cxnSpLocks/>
            </p:cNvCxnSpPr>
            <p:nvPr/>
          </p:nvCxnSpPr>
          <p:spPr>
            <a:xfrm>
              <a:off x="2026922" y="6920422"/>
              <a:ext cx="251970" cy="431300"/>
            </a:xfrm>
            <a:prstGeom prst="straightConnector1">
              <a:avLst/>
            </a:prstGeom>
            <a:ln w="4762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直線矢印コネクタ 104">
              <a:extLst>
                <a:ext uri="{FF2B5EF4-FFF2-40B4-BE49-F238E27FC236}">
                  <a16:creationId xmlns:a16="http://schemas.microsoft.com/office/drawing/2014/main" id="{3C251F46-E9EB-04AE-7C13-B9EF151BAF2C}"/>
                </a:ext>
              </a:extLst>
            </p:cNvPr>
            <p:cNvCxnSpPr>
              <a:cxnSpLocks/>
            </p:cNvCxnSpPr>
            <p:nvPr/>
          </p:nvCxnSpPr>
          <p:spPr>
            <a:xfrm>
              <a:off x="509076" y="7731520"/>
              <a:ext cx="237304" cy="393470"/>
            </a:xfrm>
            <a:prstGeom prst="straightConnector1">
              <a:avLst/>
            </a:prstGeom>
            <a:ln w="476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直線矢印コネクタ 106">
              <a:extLst>
                <a:ext uri="{FF2B5EF4-FFF2-40B4-BE49-F238E27FC236}">
                  <a16:creationId xmlns:a16="http://schemas.microsoft.com/office/drawing/2014/main" id="{7321367C-9D23-6ABD-E311-24F5D52CEADE}"/>
                </a:ext>
              </a:extLst>
            </p:cNvPr>
            <p:cNvCxnSpPr>
              <a:cxnSpLocks/>
            </p:cNvCxnSpPr>
            <p:nvPr/>
          </p:nvCxnSpPr>
          <p:spPr>
            <a:xfrm flipH="1">
              <a:off x="2046966" y="7346893"/>
              <a:ext cx="202710" cy="284471"/>
            </a:xfrm>
            <a:prstGeom prst="straightConnector1">
              <a:avLst/>
            </a:prstGeom>
            <a:ln w="4762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11" name="テキスト ボックス 110">
            <a:extLst>
              <a:ext uri="{FF2B5EF4-FFF2-40B4-BE49-F238E27FC236}">
                <a16:creationId xmlns:a16="http://schemas.microsoft.com/office/drawing/2014/main" id="{4D2774F6-3F7A-C9B5-39A1-7B2EBDEABF9D}"/>
              </a:ext>
            </a:extLst>
          </p:cNvPr>
          <p:cNvSpPr txBox="1"/>
          <p:nvPr/>
        </p:nvSpPr>
        <p:spPr>
          <a:xfrm>
            <a:off x="71439" y="8670676"/>
            <a:ext cx="5900773" cy="646331"/>
          </a:xfrm>
          <a:prstGeom prst="rect">
            <a:avLst/>
          </a:prstGeom>
          <a:noFill/>
        </p:spPr>
        <p:txBody>
          <a:bodyPr wrap="square" rtlCol="0">
            <a:spAutoFit/>
          </a:bodyPr>
          <a:lstStyle/>
          <a:p>
            <a:r>
              <a:rPr kumimoji="1" lang="ja-JP" altLang="en-US" sz="36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しかし</a:t>
            </a:r>
            <a:r>
              <a:rPr kumimoji="1" lang="en-US" altLang="ja-JP" sz="36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a:t>
            </a:r>
            <a:endParaRPr kumimoji="1" lang="en-US" altLang="ja-JP" sz="3600" dirty="0">
              <a:solidFill>
                <a:srgbClr val="FF0000"/>
              </a:solidFill>
              <a:effectLst>
                <a:glow rad="127000">
                  <a:schemeClr val="bg1"/>
                </a:glow>
              </a:effectLst>
              <a:latin typeface="HGS創英角ｺﾞｼｯｸUB" panose="020B0900000000000000" pitchFamily="50" charset="-128"/>
              <a:ea typeface="HGS創英角ｺﾞｼｯｸUB" panose="020B0900000000000000" pitchFamily="50" charset="-128"/>
            </a:endParaRPr>
          </a:p>
        </p:txBody>
      </p:sp>
      <p:sp>
        <p:nvSpPr>
          <p:cNvPr id="112" name="テキスト ボックス 111">
            <a:extLst>
              <a:ext uri="{FF2B5EF4-FFF2-40B4-BE49-F238E27FC236}">
                <a16:creationId xmlns:a16="http://schemas.microsoft.com/office/drawing/2014/main" id="{FF119E45-6901-B8D0-C41F-BE31844CB802}"/>
              </a:ext>
            </a:extLst>
          </p:cNvPr>
          <p:cNvSpPr txBox="1"/>
          <p:nvPr/>
        </p:nvSpPr>
        <p:spPr>
          <a:xfrm>
            <a:off x="152798" y="9211348"/>
            <a:ext cx="6626829" cy="646331"/>
          </a:xfrm>
          <a:prstGeom prst="rect">
            <a:avLst/>
          </a:prstGeom>
          <a:noFill/>
        </p:spPr>
        <p:txBody>
          <a:bodyPr wrap="square" rtlCol="0">
            <a:spAutoFit/>
          </a:bodyPr>
          <a:lstStyle/>
          <a:p>
            <a:r>
              <a:rPr kumimoji="1" lang="ja-JP" altLang="en-US"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壊れない氷を軸とする仕様変更やこのアルゴリズムでの問題が</a:t>
            </a:r>
            <a:endParaRPr kumimoji="1" lang="en-US" altLang="ja-JP"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発覚したことで修正は続いていく</a:t>
            </a:r>
            <a:r>
              <a:rPr kumimoji="1" lang="en-US" altLang="ja-JP"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a:t>
            </a:r>
          </a:p>
        </p:txBody>
      </p:sp>
    </p:spTree>
    <p:extLst>
      <p:ext uri="{BB962C8B-B14F-4D97-AF65-F5344CB8AC3E}">
        <p14:creationId xmlns:p14="http://schemas.microsoft.com/office/powerpoint/2010/main" val="12244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617353A-26D3-1841-0AFA-16011FF88316}"/>
            </a:ext>
          </a:extLst>
        </p:cNvPr>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EC068F76-0034-25C3-8D32-B30875A89AAD}"/>
              </a:ext>
            </a:extLst>
          </p:cNvPr>
          <p:cNvSpPr/>
          <p:nvPr/>
        </p:nvSpPr>
        <p:spPr>
          <a:xfrm>
            <a:off x="2428842" y="4764561"/>
            <a:ext cx="1957387" cy="11484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1E077BEA-0257-E405-B6A7-03FF905AC1CB}"/>
              </a:ext>
            </a:extLst>
          </p:cNvPr>
          <p:cNvGrpSpPr/>
          <p:nvPr/>
        </p:nvGrpSpPr>
        <p:grpSpPr>
          <a:xfrm>
            <a:off x="303141" y="29284"/>
            <a:ext cx="2877631" cy="1163514"/>
            <a:chOff x="365867" y="2958337"/>
            <a:chExt cx="5505824" cy="2226173"/>
          </a:xfrm>
          <a:effectLst>
            <a:outerShdw blurRad="50800" dist="38100" dir="2700000" algn="tl" rotWithShape="0">
              <a:prstClr val="black">
                <a:alpha val="40000"/>
              </a:prstClr>
            </a:outerShdw>
          </a:effectLst>
        </p:grpSpPr>
        <p:pic>
          <p:nvPicPr>
            <p:cNvPr id="4" name="図 3" descr="図形&#10;&#10;自動的に生成された説明">
              <a:extLst>
                <a:ext uri="{FF2B5EF4-FFF2-40B4-BE49-F238E27FC236}">
                  <a16:creationId xmlns:a16="http://schemas.microsoft.com/office/drawing/2014/main" id="{C2E78B42-DCB3-27EC-B474-307FC432C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23685" y="3050906"/>
              <a:ext cx="3048006" cy="2133604"/>
            </a:xfrm>
            <a:prstGeom prst="rect">
              <a:avLst/>
            </a:prstGeom>
          </p:spPr>
        </p:pic>
        <p:pic>
          <p:nvPicPr>
            <p:cNvPr id="5" name="図 4" descr="図形&#10;&#10;自動的に生成された説明">
              <a:extLst>
                <a:ext uri="{FF2B5EF4-FFF2-40B4-BE49-F238E27FC236}">
                  <a16:creationId xmlns:a16="http://schemas.microsoft.com/office/drawing/2014/main" id="{B719CB60-F726-411B-D56E-DCDDA7BF0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67" y="2958337"/>
              <a:ext cx="3048006" cy="2133604"/>
            </a:xfrm>
            <a:prstGeom prst="rect">
              <a:avLst/>
            </a:prstGeom>
          </p:spPr>
        </p:pic>
      </p:grpSp>
      <p:sp>
        <p:nvSpPr>
          <p:cNvPr id="6" name="テキスト ボックス 5">
            <a:extLst>
              <a:ext uri="{FF2B5EF4-FFF2-40B4-BE49-F238E27FC236}">
                <a16:creationId xmlns:a16="http://schemas.microsoft.com/office/drawing/2014/main" id="{8802007F-9DBF-7267-BC28-FB97D5C2CD13}"/>
              </a:ext>
            </a:extLst>
          </p:cNvPr>
          <p:cNvSpPr txBox="1"/>
          <p:nvPr/>
        </p:nvSpPr>
        <p:spPr>
          <a:xfrm>
            <a:off x="-151820" y="232907"/>
            <a:ext cx="3829050" cy="707886"/>
          </a:xfrm>
          <a:prstGeom prst="rect">
            <a:avLst/>
          </a:prstGeom>
          <a:noFill/>
        </p:spPr>
        <p:txBody>
          <a:bodyPr wrap="square" rtlCol="0">
            <a:spAutoFit/>
          </a:bodyPr>
          <a:lstStyle/>
          <a:p>
            <a:pPr algn="ctr"/>
            <a:r>
              <a:rPr kumimoji="1" lang="ja-JP" altLang="en-US" sz="4000" dirty="0">
                <a:ln w="3175">
                  <a:solidFill>
                    <a:schemeClr val="accent1"/>
                  </a:solidFill>
                </a:ln>
                <a:solidFill>
                  <a:schemeClr val="bg1"/>
                </a:solidFill>
                <a:effectLst>
                  <a:glow rad="114300">
                    <a:schemeClr val="accent4"/>
                  </a:glow>
                  <a:outerShdw blurRad="50800" dist="38100" dir="2700000" algn="tl" rotWithShape="0">
                    <a:prstClr val="black">
                      <a:alpha val="40000"/>
                    </a:prstClr>
                  </a:outerShdw>
                </a:effectLst>
                <a:latin typeface="どきどきファンタジア" panose="02000900000000000000" pitchFamily="50" charset="-128"/>
                <a:ea typeface="どきどきファンタジア" panose="02000900000000000000" pitchFamily="50" charset="-128"/>
              </a:rPr>
              <a:t>アルファ版</a:t>
            </a:r>
          </a:p>
        </p:txBody>
      </p:sp>
      <p:sp>
        <p:nvSpPr>
          <p:cNvPr id="7" name="テキスト ボックス 6">
            <a:extLst>
              <a:ext uri="{FF2B5EF4-FFF2-40B4-BE49-F238E27FC236}">
                <a16:creationId xmlns:a16="http://schemas.microsoft.com/office/drawing/2014/main" id="{B27BEEB2-A848-1CC4-7937-41B1801D0DFC}"/>
              </a:ext>
            </a:extLst>
          </p:cNvPr>
          <p:cNvSpPr txBox="1"/>
          <p:nvPr/>
        </p:nvSpPr>
        <p:spPr>
          <a:xfrm>
            <a:off x="3099520" y="436530"/>
            <a:ext cx="3829050" cy="707886"/>
          </a:xfrm>
          <a:prstGeom prst="rect">
            <a:avLst/>
          </a:prstGeom>
          <a:noFill/>
        </p:spPr>
        <p:txBody>
          <a:bodyPr wrap="square" rtlCol="0">
            <a:spAutoFit/>
          </a:bodyPr>
          <a:lstStyle/>
          <a:p>
            <a:pPr algn="ctr"/>
            <a:r>
              <a:rPr kumimoji="1" lang="ja-JP" altLang="en-US" sz="4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敵と海流の実装</a:t>
            </a:r>
            <a:endParaRPr kumimoji="1" lang="en-US" altLang="ja-JP" sz="4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pic>
        <p:nvPicPr>
          <p:cNvPr id="11" name="図 10" descr="レゴ, ケーキ, 飛ぶ, ブルー が含まれている画像&#10;&#10;自動的に生成された説明">
            <a:extLst>
              <a:ext uri="{FF2B5EF4-FFF2-40B4-BE49-F238E27FC236}">
                <a16:creationId xmlns:a16="http://schemas.microsoft.com/office/drawing/2014/main" id="{5D943A04-DC01-C645-EF1A-3A587B86209A}"/>
              </a:ext>
            </a:extLst>
          </p:cNvPr>
          <p:cNvPicPr>
            <a:picLocks noChangeAspect="1"/>
          </p:cNvPicPr>
          <p:nvPr/>
        </p:nvPicPr>
        <p:blipFill>
          <a:blip r:embed="rId4">
            <a:extLst>
              <a:ext uri="{28A0092B-C50C-407E-A947-70E740481C1C}">
                <a14:useLocalDpi xmlns:a14="http://schemas.microsoft.com/office/drawing/2010/main" val="0"/>
              </a:ext>
            </a:extLst>
          </a:blip>
          <a:srcRect l="31667" t="20494" r="18542" b="20988"/>
          <a:stretch/>
        </p:blipFill>
        <p:spPr>
          <a:xfrm>
            <a:off x="195622" y="2156657"/>
            <a:ext cx="2903898" cy="1919732"/>
          </a:xfrm>
          <a:prstGeom prst="rect">
            <a:avLst/>
          </a:prstGeom>
          <a:effectLst>
            <a:outerShdw blurRad="50800" dist="38100" dir="2700000" algn="tl" rotWithShape="0">
              <a:prstClr val="black">
                <a:alpha val="40000"/>
              </a:prstClr>
            </a:outerShdw>
          </a:effectLst>
        </p:spPr>
      </p:pic>
      <p:sp>
        <p:nvSpPr>
          <p:cNvPr id="13" name="テキスト ボックス 12">
            <a:extLst>
              <a:ext uri="{FF2B5EF4-FFF2-40B4-BE49-F238E27FC236}">
                <a16:creationId xmlns:a16="http://schemas.microsoft.com/office/drawing/2014/main" id="{6B70EAC8-D9AA-A01C-837C-F609107CF3AA}"/>
              </a:ext>
            </a:extLst>
          </p:cNvPr>
          <p:cNvSpPr txBox="1"/>
          <p:nvPr/>
        </p:nvSpPr>
        <p:spPr>
          <a:xfrm>
            <a:off x="-314325" y="1396421"/>
            <a:ext cx="7486650" cy="646331"/>
          </a:xfrm>
          <a:prstGeom prst="rect">
            <a:avLst/>
          </a:prstGeom>
          <a:noFill/>
        </p:spPr>
        <p:txBody>
          <a:bodyPr wrap="square" rtlCol="0">
            <a:spAutoFit/>
          </a:bodyPr>
          <a:lstStyle/>
          <a:p>
            <a:pPr algn="ctr"/>
            <a:r>
              <a:rPr kumimoji="1" lang="ja-JP" altLang="en-US" sz="36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ペンギンを追い詰めるアザラシ</a:t>
            </a:r>
            <a:endParaRPr kumimoji="1" lang="en-US" altLang="ja-JP" sz="36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14" name="テキスト ボックス 13">
            <a:extLst>
              <a:ext uri="{FF2B5EF4-FFF2-40B4-BE49-F238E27FC236}">
                <a16:creationId xmlns:a16="http://schemas.microsoft.com/office/drawing/2014/main" id="{548CFE2D-225C-831E-AEA0-6EB21037B3E1}"/>
              </a:ext>
            </a:extLst>
          </p:cNvPr>
          <p:cNvSpPr txBox="1"/>
          <p:nvPr/>
        </p:nvSpPr>
        <p:spPr>
          <a:xfrm>
            <a:off x="0" y="6239544"/>
            <a:ext cx="7118246" cy="707886"/>
          </a:xfrm>
          <a:prstGeom prst="rect">
            <a:avLst/>
          </a:prstGeom>
          <a:noFill/>
        </p:spPr>
        <p:txBody>
          <a:bodyPr wrap="square" rtlCol="0">
            <a:spAutoFit/>
          </a:bodyPr>
          <a:lstStyle/>
          <a:p>
            <a:r>
              <a:rPr kumimoji="1" lang="ja-JP" altLang="en-US" sz="4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流れる氷、変化するステージ</a:t>
            </a:r>
            <a:endParaRPr kumimoji="1" lang="en-US" altLang="ja-JP" sz="4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16" name="テキスト ボックス 15">
            <a:extLst>
              <a:ext uri="{FF2B5EF4-FFF2-40B4-BE49-F238E27FC236}">
                <a16:creationId xmlns:a16="http://schemas.microsoft.com/office/drawing/2014/main" id="{AB15C300-87BA-2417-500E-1A57E93F5972}"/>
              </a:ext>
            </a:extLst>
          </p:cNvPr>
          <p:cNvSpPr txBox="1"/>
          <p:nvPr/>
        </p:nvSpPr>
        <p:spPr>
          <a:xfrm>
            <a:off x="3180772" y="2156657"/>
            <a:ext cx="3747798" cy="830997"/>
          </a:xfrm>
          <a:prstGeom prst="rect">
            <a:avLst/>
          </a:prstGeom>
          <a:noFill/>
        </p:spPr>
        <p:txBody>
          <a:bodyPr wrap="square" rtlCol="0">
            <a:spAutoFit/>
          </a:bodyPr>
          <a:lstStyle/>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プレイヤーを追う敵を</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A*(</a:t>
            </a:r>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エースター</a:t>
            </a:r>
            <a:r>
              <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a:t>
            </a:r>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で実装</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17" name="テキスト ボックス 16">
            <a:extLst>
              <a:ext uri="{FF2B5EF4-FFF2-40B4-BE49-F238E27FC236}">
                <a16:creationId xmlns:a16="http://schemas.microsoft.com/office/drawing/2014/main" id="{2C72DAB1-0237-C302-1A21-F3FD755CA0D5}"/>
              </a:ext>
            </a:extLst>
          </p:cNvPr>
          <p:cNvSpPr txBox="1"/>
          <p:nvPr/>
        </p:nvSpPr>
        <p:spPr>
          <a:xfrm>
            <a:off x="-52675" y="4250030"/>
            <a:ext cx="4438904" cy="461665"/>
          </a:xfrm>
          <a:prstGeom prst="rect">
            <a:avLst/>
          </a:prstGeom>
          <a:noFill/>
        </p:spPr>
        <p:txBody>
          <a:bodyPr wrap="square" rtlCol="0">
            <a:spAutoFit/>
          </a:bodyPr>
          <a:lstStyle/>
          <a:p>
            <a:pPr algn="ctr"/>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実は最初は怖かったアザラシ</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18" name="正方形/長方形 17">
            <a:extLst>
              <a:ext uri="{FF2B5EF4-FFF2-40B4-BE49-F238E27FC236}">
                <a16:creationId xmlns:a16="http://schemas.microsoft.com/office/drawing/2014/main" id="{6CCF0A47-DD80-2FFA-EB94-2E905E35BBBC}"/>
              </a:ext>
            </a:extLst>
          </p:cNvPr>
          <p:cNvSpPr/>
          <p:nvPr/>
        </p:nvSpPr>
        <p:spPr>
          <a:xfrm>
            <a:off x="120970" y="4764561"/>
            <a:ext cx="1957387" cy="11484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D00EE56C-7EFE-B0E4-8196-E483A1BBCF90}"/>
              </a:ext>
            </a:extLst>
          </p:cNvPr>
          <p:cNvSpPr/>
          <p:nvPr/>
        </p:nvSpPr>
        <p:spPr>
          <a:xfrm>
            <a:off x="1896188" y="4742669"/>
            <a:ext cx="632899" cy="1192192"/>
          </a:xfrm>
          <a:prstGeom prst="rightArrow">
            <a:avLst/>
          </a:prstGeom>
          <a:solidFill>
            <a:schemeClr val="bg1"/>
          </a:solidFill>
          <a:ln>
            <a:noFill/>
          </a:ln>
          <a:effectLst>
            <a:glow rad="101600">
              <a:schemeClr val="tx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2" name="テキスト ボックス 21">
            <a:extLst>
              <a:ext uri="{FF2B5EF4-FFF2-40B4-BE49-F238E27FC236}">
                <a16:creationId xmlns:a16="http://schemas.microsoft.com/office/drawing/2014/main" id="{D58DE1B0-58F9-DF06-0354-418E86B08599}"/>
              </a:ext>
            </a:extLst>
          </p:cNvPr>
          <p:cNvSpPr txBox="1"/>
          <p:nvPr/>
        </p:nvSpPr>
        <p:spPr>
          <a:xfrm>
            <a:off x="4413668" y="4691286"/>
            <a:ext cx="2514902" cy="1200329"/>
          </a:xfrm>
          <a:prstGeom prst="rect">
            <a:avLst/>
          </a:prstGeom>
          <a:noFill/>
        </p:spPr>
        <p:txBody>
          <a:bodyPr wrap="square" rtlCol="0">
            <a:spAutoFit/>
          </a:bodyPr>
          <a:lstStyle/>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ゲームの雰囲気</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と合わないため</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モデルを変更</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23" name="テキスト ボックス 22">
            <a:extLst>
              <a:ext uri="{FF2B5EF4-FFF2-40B4-BE49-F238E27FC236}">
                <a16:creationId xmlns:a16="http://schemas.microsoft.com/office/drawing/2014/main" id="{0983119D-927E-4977-2C58-E443A5DFC6D4}"/>
              </a:ext>
            </a:extLst>
          </p:cNvPr>
          <p:cNvSpPr txBox="1"/>
          <p:nvPr/>
        </p:nvSpPr>
        <p:spPr>
          <a:xfrm>
            <a:off x="70570" y="6908590"/>
            <a:ext cx="6858000" cy="1077218"/>
          </a:xfrm>
          <a:prstGeom prst="rect">
            <a:avLst/>
          </a:prstGeom>
          <a:noFill/>
        </p:spPr>
        <p:txBody>
          <a:bodyPr wrap="square" rtlCol="0">
            <a:spAutoFit/>
          </a:bodyPr>
          <a:lstStyle/>
          <a:p>
            <a:r>
              <a:rPr kumimoji="1" lang="ja-JP" altLang="en-US"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割った氷が流れる</a:t>
            </a:r>
            <a:endParaRPr kumimoji="1" lang="en-US" altLang="ja-JP"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動的にステージが変化するように</a:t>
            </a:r>
            <a:endParaRPr kumimoji="1" lang="en-US" altLang="ja-JP"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24" name="テキスト ボックス 23">
            <a:extLst>
              <a:ext uri="{FF2B5EF4-FFF2-40B4-BE49-F238E27FC236}">
                <a16:creationId xmlns:a16="http://schemas.microsoft.com/office/drawing/2014/main" id="{E6D3D302-72AD-3C89-0D29-A630CEE7103F}"/>
              </a:ext>
            </a:extLst>
          </p:cNvPr>
          <p:cNvSpPr txBox="1"/>
          <p:nvPr/>
        </p:nvSpPr>
        <p:spPr>
          <a:xfrm>
            <a:off x="3180772" y="3077413"/>
            <a:ext cx="3747798" cy="830997"/>
          </a:xfrm>
          <a:prstGeom prst="rect">
            <a:avLst/>
          </a:prstGeom>
          <a:noFill/>
        </p:spPr>
        <p:txBody>
          <a:bodyPr wrap="square" rtlCol="0">
            <a:spAutoFit/>
          </a:bodyPr>
          <a:lstStyle/>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のそのそした動きも</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こだわって追求</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3191876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C12DC3B0-A1F6-6ED8-1D47-96FEDD3969C0}"/>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EFCA8BDE-41AD-6E52-9B92-3D4D3CE6BEDA}"/>
              </a:ext>
            </a:extLst>
          </p:cNvPr>
          <p:cNvSpPr txBox="1"/>
          <p:nvPr/>
        </p:nvSpPr>
        <p:spPr>
          <a:xfrm>
            <a:off x="76249" y="1564803"/>
            <a:ext cx="2911168" cy="584775"/>
          </a:xfrm>
          <a:prstGeom prst="rect">
            <a:avLst/>
          </a:prstGeom>
          <a:noFill/>
        </p:spPr>
        <p:txBody>
          <a:bodyPr wrap="square" rtlCol="0">
            <a:spAutoFit/>
          </a:bodyPr>
          <a:lstStyle/>
          <a:p>
            <a:pPr algn="ctr"/>
            <a:r>
              <a:rPr kumimoji="1" lang="ja-JP" altLang="en-US" sz="3200" dirty="0">
                <a:solidFill>
                  <a:schemeClr val="bg1">
                    <a:alpha val="45000"/>
                  </a:schemeClr>
                </a:solidFill>
                <a:effectLst>
                  <a:glow rad="127000">
                    <a:schemeClr val="tx1">
                      <a:alpha val="29000"/>
                    </a:schemeClr>
                  </a:glow>
                </a:effectLst>
                <a:latin typeface="HGS創英角ｺﾞｼｯｸUB" panose="020B0900000000000000" pitchFamily="50" charset="-128"/>
                <a:ea typeface="HGS創英角ｺﾞｼｯｸUB" panose="020B0900000000000000" pitchFamily="50" charset="-128"/>
              </a:rPr>
              <a:t>青い氷の追加</a:t>
            </a:r>
            <a:endParaRPr kumimoji="1" lang="en-US" altLang="ja-JP" sz="3200" dirty="0">
              <a:solidFill>
                <a:schemeClr val="bg1">
                  <a:alpha val="45000"/>
                </a:schemeClr>
              </a:solidFill>
              <a:effectLst>
                <a:glow rad="127000">
                  <a:schemeClr val="tx1">
                    <a:alpha val="29000"/>
                  </a:schemeClr>
                </a:glow>
              </a:effectLst>
              <a:latin typeface="HGS創英角ｺﾞｼｯｸUB" panose="020B0900000000000000" pitchFamily="50" charset="-128"/>
              <a:ea typeface="HGS創英角ｺﾞｼｯｸUB" panose="020B0900000000000000" pitchFamily="50" charset="-128"/>
            </a:endParaRPr>
          </a:p>
        </p:txBody>
      </p:sp>
      <p:sp>
        <p:nvSpPr>
          <p:cNvPr id="11" name="テキスト ボックス 10">
            <a:extLst>
              <a:ext uri="{FF2B5EF4-FFF2-40B4-BE49-F238E27FC236}">
                <a16:creationId xmlns:a16="http://schemas.microsoft.com/office/drawing/2014/main" id="{D7368492-192F-B27B-B74B-B593C6A3472F}"/>
              </a:ext>
            </a:extLst>
          </p:cNvPr>
          <p:cNvSpPr txBox="1"/>
          <p:nvPr/>
        </p:nvSpPr>
        <p:spPr>
          <a:xfrm>
            <a:off x="2643583" y="1803220"/>
            <a:ext cx="3202597" cy="584775"/>
          </a:xfrm>
          <a:prstGeom prst="rect">
            <a:avLst/>
          </a:prstGeom>
          <a:noFill/>
          <a:effectLst>
            <a:glow rad="127000">
              <a:schemeClr val="accent1"/>
            </a:glow>
          </a:effectLst>
        </p:spPr>
        <p:txBody>
          <a:bodyPr wrap="square" rtlCol="0">
            <a:spAutoFit/>
          </a:bodyPr>
          <a:lstStyle/>
          <a:p>
            <a:pPr algn="ctr"/>
            <a:r>
              <a:rPr kumimoji="1" lang="ja-JP" altLang="en-US" sz="3200" dirty="0">
                <a:solidFill>
                  <a:schemeClr val="bg1">
                    <a:alpha val="44000"/>
                  </a:schemeClr>
                </a:solidFill>
                <a:effectLst>
                  <a:glow rad="127000">
                    <a:schemeClr val="tx1">
                      <a:alpha val="28000"/>
                    </a:schemeClr>
                  </a:glow>
                </a:effectLst>
                <a:latin typeface="HGS創英角ｺﾞｼｯｸUB" panose="020B0900000000000000" pitchFamily="50" charset="-128"/>
                <a:ea typeface="HGS創英角ｺﾞｼｯｸUB" panose="020B0900000000000000" pitchFamily="50" charset="-128"/>
              </a:rPr>
              <a:t>例外判定の多さ</a:t>
            </a:r>
            <a:endParaRPr kumimoji="1" lang="en-US" altLang="ja-JP" sz="3200" dirty="0">
              <a:solidFill>
                <a:schemeClr val="bg1">
                  <a:alpha val="44000"/>
                </a:schemeClr>
              </a:solidFill>
              <a:effectLst>
                <a:glow rad="127000">
                  <a:schemeClr val="tx1">
                    <a:alpha val="28000"/>
                  </a:schemeClr>
                </a:glow>
              </a:effectLst>
              <a:latin typeface="HGS創英角ｺﾞｼｯｸUB" panose="020B0900000000000000" pitchFamily="50" charset="-128"/>
              <a:ea typeface="HGS創英角ｺﾞｼｯｸUB" panose="020B0900000000000000" pitchFamily="50" charset="-128"/>
            </a:endParaRPr>
          </a:p>
        </p:txBody>
      </p:sp>
      <p:grpSp>
        <p:nvGrpSpPr>
          <p:cNvPr id="2" name="グループ化 1">
            <a:extLst>
              <a:ext uri="{FF2B5EF4-FFF2-40B4-BE49-F238E27FC236}">
                <a16:creationId xmlns:a16="http://schemas.microsoft.com/office/drawing/2014/main" id="{E0D557F9-F57B-56FD-EEA1-C89A4F0F2814}"/>
              </a:ext>
            </a:extLst>
          </p:cNvPr>
          <p:cNvGrpSpPr/>
          <p:nvPr/>
        </p:nvGrpSpPr>
        <p:grpSpPr>
          <a:xfrm>
            <a:off x="260277" y="1"/>
            <a:ext cx="2877631" cy="1163514"/>
            <a:chOff x="365867" y="2958337"/>
            <a:chExt cx="5505824" cy="2226173"/>
          </a:xfrm>
          <a:effectLst>
            <a:outerShdw blurRad="50800" dist="38100" dir="2700000" algn="tl" rotWithShape="0">
              <a:prstClr val="black">
                <a:alpha val="40000"/>
              </a:prstClr>
            </a:outerShdw>
          </a:effectLst>
        </p:grpSpPr>
        <p:pic>
          <p:nvPicPr>
            <p:cNvPr id="4" name="図 3" descr="図形&#10;&#10;自動的に生成された説明">
              <a:extLst>
                <a:ext uri="{FF2B5EF4-FFF2-40B4-BE49-F238E27FC236}">
                  <a16:creationId xmlns:a16="http://schemas.microsoft.com/office/drawing/2014/main" id="{2CCFBF1F-F5E3-2779-A2D5-0D298EA99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23685" y="3050906"/>
              <a:ext cx="3048006" cy="2133604"/>
            </a:xfrm>
            <a:prstGeom prst="rect">
              <a:avLst/>
            </a:prstGeom>
          </p:spPr>
        </p:pic>
        <p:pic>
          <p:nvPicPr>
            <p:cNvPr id="5" name="図 4" descr="図形&#10;&#10;自動的に生成された説明">
              <a:extLst>
                <a:ext uri="{FF2B5EF4-FFF2-40B4-BE49-F238E27FC236}">
                  <a16:creationId xmlns:a16="http://schemas.microsoft.com/office/drawing/2014/main" id="{2F1C7C52-59DE-85CA-1DC9-CBCB421E9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67" y="2958337"/>
              <a:ext cx="3048006" cy="2133604"/>
            </a:xfrm>
            <a:prstGeom prst="rect">
              <a:avLst/>
            </a:prstGeom>
          </p:spPr>
        </p:pic>
      </p:grpSp>
      <p:sp>
        <p:nvSpPr>
          <p:cNvPr id="6" name="テキスト ボックス 5">
            <a:extLst>
              <a:ext uri="{FF2B5EF4-FFF2-40B4-BE49-F238E27FC236}">
                <a16:creationId xmlns:a16="http://schemas.microsoft.com/office/drawing/2014/main" id="{4D3B2429-64DA-65CA-34FF-80ADA46328EF}"/>
              </a:ext>
            </a:extLst>
          </p:cNvPr>
          <p:cNvSpPr txBox="1"/>
          <p:nvPr/>
        </p:nvSpPr>
        <p:spPr>
          <a:xfrm>
            <a:off x="-194684" y="203624"/>
            <a:ext cx="3829050" cy="707886"/>
          </a:xfrm>
          <a:prstGeom prst="rect">
            <a:avLst/>
          </a:prstGeom>
          <a:noFill/>
        </p:spPr>
        <p:txBody>
          <a:bodyPr wrap="square" rtlCol="0">
            <a:spAutoFit/>
          </a:bodyPr>
          <a:lstStyle/>
          <a:p>
            <a:pPr algn="ctr"/>
            <a:r>
              <a:rPr kumimoji="1" lang="ja-JP" altLang="en-US" sz="4000" dirty="0">
                <a:ln w="3175">
                  <a:solidFill>
                    <a:schemeClr val="accent1"/>
                  </a:solidFill>
                </a:ln>
                <a:solidFill>
                  <a:schemeClr val="bg1"/>
                </a:solidFill>
                <a:effectLst>
                  <a:glow rad="114300">
                    <a:schemeClr val="accent4"/>
                  </a:glow>
                  <a:outerShdw blurRad="50800" dist="38100" dir="2700000" algn="tl" rotWithShape="0">
                    <a:prstClr val="black">
                      <a:alpha val="40000"/>
                    </a:prstClr>
                  </a:outerShdw>
                </a:effectLst>
                <a:latin typeface="どきどきファンタジア" panose="02000900000000000000" pitchFamily="50" charset="-128"/>
                <a:ea typeface="どきどきファンタジア" panose="02000900000000000000" pitchFamily="50" charset="-128"/>
              </a:rPr>
              <a:t>ベータ版</a:t>
            </a:r>
          </a:p>
        </p:txBody>
      </p:sp>
      <p:sp>
        <p:nvSpPr>
          <p:cNvPr id="7" name="テキスト ボックス 6">
            <a:extLst>
              <a:ext uri="{FF2B5EF4-FFF2-40B4-BE49-F238E27FC236}">
                <a16:creationId xmlns:a16="http://schemas.microsoft.com/office/drawing/2014/main" id="{B9F00662-16E5-1FC9-CBB7-6F064D525ED8}"/>
              </a:ext>
            </a:extLst>
          </p:cNvPr>
          <p:cNvSpPr txBox="1"/>
          <p:nvPr/>
        </p:nvSpPr>
        <p:spPr>
          <a:xfrm>
            <a:off x="2764895" y="366991"/>
            <a:ext cx="4093106" cy="646331"/>
          </a:xfrm>
          <a:prstGeom prst="rect">
            <a:avLst/>
          </a:prstGeom>
          <a:noFill/>
        </p:spPr>
        <p:txBody>
          <a:bodyPr wrap="square" rtlCol="0">
            <a:spAutoFit/>
          </a:bodyPr>
          <a:lstStyle/>
          <a:p>
            <a:pPr algn="ctr"/>
            <a:r>
              <a:rPr kumimoji="1" lang="ja-JP" altLang="en-US" sz="36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アルゴリズム修正</a:t>
            </a:r>
            <a:endParaRPr kumimoji="1" lang="en-US" altLang="ja-JP" sz="36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8" name="テキスト ボックス 7">
            <a:extLst>
              <a:ext uri="{FF2B5EF4-FFF2-40B4-BE49-F238E27FC236}">
                <a16:creationId xmlns:a16="http://schemas.microsoft.com/office/drawing/2014/main" id="{168B648E-DF33-1C7A-3D16-153A9CD61E12}"/>
              </a:ext>
            </a:extLst>
          </p:cNvPr>
          <p:cNvSpPr txBox="1"/>
          <p:nvPr/>
        </p:nvSpPr>
        <p:spPr>
          <a:xfrm>
            <a:off x="128952" y="957802"/>
            <a:ext cx="6765807" cy="646331"/>
          </a:xfrm>
          <a:prstGeom prst="rect">
            <a:avLst/>
          </a:prstGeom>
          <a:noFill/>
        </p:spPr>
        <p:txBody>
          <a:bodyPr wrap="square" rtlCol="0">
            <a:spAutoFit/>
          </a:bodyPr>
          <a:lstStyle/>
          <a:p>
            <a:r>
              <a:rPr kumimoji="1" lang="ja-JP" altLang="en-US" sz="36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氷のアルゴリズム、</a:t>
            </a:r>
            <a:r>
              <a:rPr kumimoji="1" lang="ja-JP" altLang="en-US" sz="3600" dirty="0">
                <a:solidFill>
                  <a:srgbClr val="FF0000"/>
                </a:solidFill>
                <a:effectLst>
                  <a:glow rad="127000">
                    <a:schemeClr val="bg1"/>
                  </a:glow>
                </a:effectLst>
                <a:latin typeface="HGS創英角ｺﾞｼｯｸUB" panose="020B0900000000000000" pitchFamily="50" charset="-128"/>
                <a:ea typeface="HGS創英角ｺﾞｼｯｸUB" panose="020B0900000000000000" pitchFamily="50" charset="-128"/>
              </a:rPr>
              <a:t>問題が多発</a:t>
            </a:r>
            <a:endParaRPr kumimoji="1" lang="en-US" altLang="ja-JP" sz="3600" dirty="0">
              <a:solidFill>
                <a:srgbClr val="FF0000"/>
              </a:solidFill>
              <a:effectLst>
                <a:glow rad="127000">
                  <a:schemeClr val="bg1"/>
                </a:glow>
              </a:effectLst>
              <a:latin typeface="HGS創英角ｺﾞｼｯｸUB" panose="020B0900000000000000" pitchFamily="50" charset="-128"/>
              <a:ea typeface="HGS創英角ｺﾞｼｯｸUB" panose="020B0900000000000000" pitchFamily="50" charset="-128"/>
            </a:endParaRPr>
          </a:p>
        </p:txBody>
      </p:sp>
      <p:sp>
        <p:nvSpPr>
          <p:cNvPr id="9" name="テキスト ボックス 8">
            <a:extLst>
              <a:ext uri="{FF2B5EF4-FFF2-40B4-BE49-F238E27FC236}">
                <a16:creationId xmlns:a16="http://schemas.microsoft.com/office/drawing/2014/main" id="{1C46DA4E-91E0-F6B9-8B0D-5D6B22CB50F7}"/>
              </a:ext>
            </a:extLst>
          </p:cNvPr>
          <p:cNvSpPr txBox="1"/>
          <p:nvPr/>
        </p:nvSpPr>
        <p:spPr>
          <a:xfrm>
            <a:off x="392948" y="2316378"/>
            <a:ext cx="6072103" cy="769441"/>
          </a:xfrm>
          <a:prstGeom prst="rect">
            <a:avLst/>
          </a:prstGeom>
          <a:noFill/>
        </p:spPr>
        <p:txBody>
          <a:bodyPr wrap="square" rtlCol="0">
            <a:spAutoFit/>
          </a:bodyPr>
          <a:lstStyle/>
          <a:p>
            <a:pPr algn="ctr"/>
            <a:r>
              <a:rPr kumimoji="1" lang="ja-JP" altLang="en-US" sz="4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解決した修正内容とは</a:t>
            </a:r>
            <a:endParaRPr kumimoji="1" lang="en-US" altLang="ja-JP" sz="4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12" name="テキスト ボックス 11">
            <a:extLst>
              <a:ext uri="{FF2B5EF4-FFF2-40B4-BE49-F238E27FC236}">
                <a16:creationId xmlns:a16="http://schemas.microsoft.com/office/drawing/2014/main" id="{9EFB4EB3-BF18-A985-DB5F-DC098C74FD99}"/>
              </a:ext>
            </a:extLst>
          </p:cNvPr>
          <p:cNvSpPr txBox="1"/>
          <p:nvPr/>
        </p:nvSpPr>
        <p:spPr>
          <a:xfrm>
            <a:off x="5502345" y="1773620"/>
            <a:ext cx="1697575" cy="584775"/>
          </a:xfrm>
          <a:prstGeom prst="rect">
            <a:avLst/>
          </a:prstGeom>
          <a:noFill/>
          <a:effectLst>
            <a:glow rad="127000">
              <a:schemeClr val="accent1"/>
            </a:glow>
          </a:effectLst>
        </p:spPr>
        <p:txBody>
          <a:bodyPr wrap="square" rtlCol="0">
            <a:spAutoFit/>
          </a:bodyPr>
          <a:lstStyle/>
          <a:p>
            <a:pPr algn="ctr"/>
            <a:r>
              <a:rPr kumimoji="1" lang="en-US" altLang="ja-JP" sz="3200" dirty="0" err="1">
                <a:solidFill>
                  <a:schemeClr val="bg1">
                    <a:alpha val="44000"/>
                  </a:schemeClr>
                </a:solidFill>
                <a:effectLst>
                  <a:glow rad="127000">
                    <a:schemeClr val="tx1">
                      <a:alpha val="28000"/>
                    </a:schemeClr>
                  </a:glow>
                </a:effectLst>
                <a:latin typeface="HGS創英角ｺﾞｼｯｸUB" panose="020B0900000000000000" pitchFamily="50" charset="-128"/>
                <a:ea typeface="HGS創英角ｺﾞｼｯｸUB" panose="020B0900000000000000" pitchFamily="50" charset="-128"/>
              </a:rPr>
              <a:t>etc</a:t>
            </a:r>
            <a:r>
              <a:rPr kumimoji="1" lang="en-US" altLang="ja-JP" sz="3200" dirty="0">
                <a:solidFill>
                  <a:schemeClr val="bg1">
                    <a:alpha val="44000"/>
                  </a:schemeClr>
                </a:solidFill>
                <a:effectLst>
                  <a:glow rad="127000">
                    <a:schemeClr val="tx1">
                      <a:alpha val="28000"/>
                    </a:schemeClr>
                  </a:glow>
                </a:effectLst>
                <a:latin typeface="HGS創英角ｺﾞｼｯｸUB" panose="020B0900000000000000" pitchFamily="50" charset="-128"/>
                <a:ea typeface="HGS創英角ｺﾞｼｯｸUB" panose="020B0900000000000000" pitchFamily="50" charset="-128"/>
              </a:rPr>
              <a:t>…</a:t>
            </a:r>
          </a:p>
        </p:txBody>
      </p:sp>
      <p:pic>
        <p:nvPicPr>
          <p:cNvPr id="14" name="図 13" descr="テキスト&#10;&#10;中程度の精度で自動的に生成された説明">
            <a:extLst>
              <a:ext uri="{FF2B5EF4-FFF2-40B4-BE49-F238E27FC236}">
                <a16:creationId xmlns:a16="http://schemas.microsoft.com/office/drawing/2014/main" id="{191E9C9F-CDCA-9C48-B80D-7DFDDB75F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941" y="3188297"/>
            <a:ext cx="2046271" cy="1552812"/>
          </a:xfrm>
          <a:prstGeom prst="rect">
            <a:avLst/>
          </a:prstGeom>
          <a:ln w="19050">
            <a:solidFill>
              <a:schemeClr val="tx1"/>
            </a:solidFill>
          </a:ln>
          <a:effectLst>
            <a:outerShdw blurRad="50800" dist="38100" dir="2700000" algn="tl" rotWithShape="0">
              <a:prstClr val="black">
                <a:alpha val="40000"/>
              </a:prstClr>
            </a:outerShdw>
          </a:effectLst>
        </p:spPr>
      </p:pic>
      <p:sp>
        <p:nvSpPr>
          <p:cNvPr id="16" name="テキスト ボックス 15">
            <a:extLst>
              <a:ext uri="{FF2B5EF4-FFF2-40B4-BE49-F238E27FC236}">
                <a16:creationId xmlns:a16="http://schemas.microsoft.com/office/drawing/2014/main" id="{589F2D3A-EEB2-8DFC-A41B-14CFCC94E713}"/>
              </a:ext>
            </a:extLst>
          </p:cNvPr>
          <p:cNvSpPr txBox="1"/>
          <p:nvPr/>
        </p:nvSpPr>
        <p:spPr>
          <a:xfrm>
            <a:off x="0" y="4741109"/>
            <a:ext cx="2514902" cy="461665"/>
          </a:xfrm>
          <a:prstGeom prst="rect">
            <a:avLst/>
          </a:prstGeom>
          <a:noFill/>
        </p:spPr>
        <p:txBody>
          <a:bodyPr wrap="square" rtlCol="0">
            <a:spAutoFit/>
          </a:bodyPr>
          <a:lstStyle/>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プロトタイプ版</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18" name="テキスト ボックス 17">
            <a:extLst>
              <a:ext uri="{FF2B5EF4-FFF2-40B4-BE49-F238E27FC236}">
                <a16:creationId xmlns:a16="http://schemas.microsoft.com/office/drawing/2014/main" id="{D2DE682B-ED52-87F0-1262-3739AE2DAEDA}"/>
              </a:ext>
            </a:extLst>
          </p:cNvPr>
          <p:cNvSpPr txBox="1"/>
          <p:nvPr/>
        </p:nvSpPr>
        <p:spPr>
          <a:xfrm>
            <a:off x="2334153" y="3087541"/>
            <a:ext cx="4523847" cy="1077218"/>
          </a:xfrm>
          <a:prstGeom prst="rect">
            <a:avLst/>
          </a:prstGeom>
          <a:noFill/>
        </p:spPr>
        <p:txBody>
          <a:bodyPr wrap="square" rtlCol="0">
            <a:spAutoFit/>
          </a:bodyPr>
          <a:lstStyle/>
          <a:p>
            <a:r>
              <a:rPr kumimoji="1" lang="ja-JP" altLang="en-US"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つっついた氷スタート</a:t>
            </a:r>
            <a:endParaRPr kumimoji="1" lang="en-US" altLang="ja-JP"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でのフラグ立て</a:t>
            </a:r>
            <a:endParaRPr kumimoji="1" lang="en-US" altLang="ja-JP"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19" name="テキスト ボックス 18">
            <a:extLst>
              <a:ext uri="{FF2B5EF4-FFF2-40B4-BE49-F238E27FC236}">
                <a16:creationId xmlns:a16="http://schemas.microsoft.com/office/drawing/2014/main" id="{A15088DE-A7B9-27D3-FF98-5CF47D0671AE}"/>
              </a:ext>
            </a:extLst>
          </p:cNvPr>
          <p:cNvSpPr txBox="1"/>
          <p:nvPr/>
        </p:nvSpPr>
        <p:spPr>
          <a:xfrm>
            <a:off x="2334153" y="4258146"/>
            <a:ext cx="4523847" cy="584775"/>
          </a:xfrm>
          <a:prstGeom prst="rect">
            <a:avLst/>
          </a:prstGeom>
          <a:noFill/>
        </p:spPr>
        <p:txBody>
          <a:bodyPr wrap="square" rtlCol="0">
            <a:spAutoFit/>
          </a:bodyPr>
          <a:lstStyle/>
          <a:p>
            <a:r>
              <a:rPr kumimoji="1" lang="ja-JP" altLang="en-US"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これだと行き詰った</a:t>
            </a:r>
            <a:r>
              <a:rPr kumimoji="1" lang="en-US" altLang="ja-JP"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a:t>
            </a:r>
          </a:p>
        </p:txBody>
      </p:sp>
      <p:sp>
        <p:nvSpPr>
          <p:cNvPr id="20" name="テキスト ボックス 19">
            <a:extLst>
              <a:ext uri="{FF2B5EF4-FFF2-40B4-BE49-F238E27FC236}">
                <a16:creationId xmlns:a16="http://schemas.microsoft.com/office/drawing/2014/main" id="{3C46B26F-4599-455F-1404-DF946A6966DA}"/>
              </a:ext>
            </a:extLst>
          </p:cNvPr>
          <p:cNvSpPr txBox="1"/>
          <p:nvPr/>
        </p:nvSpPr>
        <p:spPr>
          <a:xfrm>
            <a:off x="76249" y="5111311"/>
            <a:ext cx="7039291" cy="830997"/>
          </a:xfrm>
          <a:prstGeom prst="rect">
            <a:avLst/>
          </a:prstGeom>
          <a:noFill/>
        </p:spPr>
        <p:txBody>
          <a:bodyPr wrap="square" rtlCol="0">
            <a:spAutoFit/>
          </a:bodyPr>
          <a:lstStyle/>
          <a:p>
            <a:r>
              <a:rPr kumimoji="1" lang="ja-JP" altLang="en-US" sz="4800" dirty="0">
                <a:solidFill>
                  <a:srgbClr val="FF0000"/>
                </a:solidFill>
                <a:effectLst>
                  <a:glow rad="127000">
                    <a:schemeClr val="bg1"/>
                  </a:glow>
                </a:effectLst>
                <a:latin typeface="HGS創英角ｺﾞｼｯｸUB" panose="020B0900000000000000" pitchFamily="50" charset="-128"/>
                <a:ea typeface="HGS創英角ｺﾞｼｯｸUB" panose="020B0900000000000000" pitchFamily="50" charset="-128"/>
              </a:rPr>
              <a:t>壊れない氷基準</a:t>
            </a:r>
            <a:r>
              <a:rPr kumimoji="1" lang="ja-JP" altLang="en-US" sz="48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に変更！</a:t>
            </a:r>
            <a:endParaRPr kumimoji="1" lang="en-US" altLang="ja-JP" sz="48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47" name="テキスト ボックス 46">
            <a:extLst>
              <a:ext uri="{FF2B5EF4-FFF2-40B4-BE49-F238E27FC236}">
                <a16:creationId xmlns:a16="http://schemas.microsoft.com/office/drawing/2014/main" id="{0F20AAE8-3945-87BF-B05B-B9AE84BD0EE7}"/>
              </a:ext>
            </a:extLst>
          </p:cNvPr>
          <p:cNvSpPr txBox="1"/>
          <p:nvPr/>
        </p:nvSpPr>
        <p:spPr>
          <a:xfrm>
            <a:off x="153360" y="5882020"/>
            <a:ext cx="6704640" cy="584775"/>
          </a:xfrm>
          <a:prstGeom prst="rect">
            <a:avLst/>
          </a:prstGeom>
          <a:noFill/>
        </p:spPr>
        <p:txBody>
          <a:bodyPr wrap="square" rtlCol="0">
            <a:spAutoFit/>
          </a:bodyPr>
          <a:lstStyle/>
          <a:p>
            <a:r>
              <a:rPr kumimoji="1" lang="ja-JP" altLang="en-US" sz="3200" dirty="0">
                <a:solidFill>
                  <a:schemeClr val="tx2">
                    <a:lumMod val="50000"/>
                    <a:lumOff val="50000"/>
                  </a:schemeClr>
                </a:solidFill>
                <a:effectLst>
                  <a:glow rad="127000">
                    <a:schemeClr val="bg1"/>
                  </a:glow>
                </a:effectLst>
                <a:latin typeface="HGS創英角ｺﾞｼｯｸUB" panose="020B0900000000000000" pitchFamily="50" charset="-128"/>
                <a:ea typeface="HGS創英角ｺﾞｼｯｸUB" panose="020B0900000000000000" pitchFamily="50" charset="-128"/>
              </a:rPr>
              <a:t>壊れない氷</a:t>
            </a:r>
            <a:r>
              <a:rPr kumimoji="1" lang="ja-JP" altLang="en-US"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からフラグを立てていく</a:t>
            </a:r>
            <a:endParaRPr kumimoji="1" lang="en-US" altLang="ja-JP"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72" name="テキスト ボックス 71">
            <a:extLst>
              <a:ext uri="{FF2B5EF4-FFF2-40B4-BE49-F238E27FC236}">
                <a16:creationId xmlns:a16="http://schemas.microsoft.com/office/drawing/2014/main" id="{1D6C576B-C710-7D02-ED99-4AF2E803870C}"/>
              </a:ext>
            </a:extLst>
          </p:cNvPr>
          <p:cNvSpPr txBox="1"/>
          <p:nvPr/>
        </p:nvSpPr>
        <p:spPr>
          <a:xfrm>
            <a:off x="2660938" y="6550888"/>
            <a:ext cx="4301020" cy="1077218"/>
          </a:xfrm>
          <a:prstGeom prst="rect">
            <a:avLst/>
          </a:prstGeom>
          <a:noFill/>
        </p:spPr>
        <p:txBody>
          <a:bodyPr wrap="square" rtlCol="0">
            <a:spAutoFit/>
          </a:bodyPr>
          <a:lstStyle/>
          <a:p>
            <a:r>
              <a:rPr kumimoji="1" lang="ja-JP" altLang="en-US" sz="3200" dirty="0">
                <a:solidFill>
                  <a:schemeClr val="accent3">
                    <a:lumMod val="60000"/>
                    <a:lumOff val="40000"/>
                  </a:schemeClr>
                </a:solidFill>
                <a:effectLst>
                  <a:glow rad="127000">
                    <a:schemeClr val="bg1"/>
                  </a:glow>
                </a:effectLst>
                <a:latin typeface="HGS創英角ｺﾞｼｯｸUB" panose="020B0900000000000000" pitchFamily="50" charset="-128"/>
                <a:ea typeface="HGS創英角ｺﾞｼｯｸUB" panose="020B0900000000000000" pitchFamily="50" charset="-128"/>
              </a:rPr>
              <a:t>つっついた氷</a:t>
            </a:r>
            <a:r>
              <a:rPr kumimoji="1" lang="ja-JP" altLang="en-US"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で</a:t>
            </a:r>
            <a:endParaRPr kumimoji="1" lang="en-US" altLang="ja-JP"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3200" dirty="0">
                <a:solidFill>
                  <a:srgbClr val="FFFF00"/>
                </a:solidFill>
                <a:effectLst>
                  <a:glow rad="127000">
                    <a:schemeClr val="tx1"/>
                  </a:glow>
                </a:effectLst>
                <a:latin typeface="HGS創英角ｺﾞｼｯｸUB" panose="020B0900000000000000" pitchFamily="50" charset="-128"/>
                <a:ea typeface="HGS創英角ｺﾞｼｯｸUB" panose="020B0900000000000000" pitchFamily="50" charset="-128"/>
              </a:rPr>
              <a:t>フラグ立てを中止</a:t>
            </a:r>
            <a:r>
              <a:rPr kumimoji="1" lang="ja-JP" altLang="en-US"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する</a:t>
            </a:r>
            <a:endParaRPr kumimoji="1" lang="en-US" altLang="ja-JP"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73" name="テキスト ボックス 72">
            <a:extLst>
              <a:ext uri="{FF2B5EF4-FFF2-40B4-BE49-F238E27FC236}">
                <a16:creationId xmlns:a16="http://schemas.microsoft.com/office/drawing/2014/main" id="{54397C03-3A02-9511-B73B-763DCF0C2887}"/>
              </a:ext>
            </a:extLst>
          </p:cNvPr>
          <p:cNvSpPr txBox="1"/>
          <p:nvPr/>
        </p:nvSpPr>
        <p:spPr>
          <a:xfrm>
            <a:off x="2648613" y="7768013"/>
            <a:ext cx="4301020" cy="1077218"/>
          </a:xfrm>
          <a:prstGeom prst="rect">
            <a:avLst/>
          </a:prstGeom>
          <a:noFill/>
        </p:spPr>
        <p:txBody>
          <a:bodyPr wrap="square" rtlCol="0">
            <a:spAutoFit/>
          </a:bodyPr>
          <a:lstStyle/>
          <a:p>
            <a:r>
              <a:rPr kumimoji="1" lang="ja-JP" altLang="en-US"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フラグの立ってない</a:t>
            </a:r>
            <a:endParaRPr kumimoji="1" lang="en-US" altLang="ja-JP" sz="32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3200" dirty="0">
                <a:solidFill>
                  <a:srgbClr val="FF0000"/>
                </a:solidFill>
                <a:effectLst>
                  <a:glow rad="127000">
                    <a:schemeClr val="bg1"/>
                  </a:glow>
                </a:effectLst>
                <a:latin typeface="HGS創英角ｺﾞｼｯｸUB" panose="020B0900000000000000" pitchFamily="50" charset="-128"/>
                <a:ea typeface="HGS創英角ｺﾞｼｯｸUB" panose="020B0900000000000000" pitchFamily="50" charset="-128"/>
              </a:rPr>
              <a:t>氷を流す</a:t>
            </a:r>
            <a:endParaRPr kumimoji="1" lang="en-US" altLang="ja-JP" sz="3200" dirty="0">
              <a:solidFill>
                <a:srgbClr val="FF0000"/>
              </a:solidFill>
              <a:effectLst>
                <a:glow rad="127000">
                  <a:schemeClr val="bg1"/>
                </a:glow>
              </a:effectLst>
              <a:latin typeface="HGS創英角ｺﾞｼｯｸUB" panose="020B0900000000000000" pitchFamily="50" charset="-128"/>
              <a:ea typeface="HGS創英角ｺﾞｼｯｸUB" panose="020B0900000000000000" pitchFamily="50" charset="-128"/>
            </a:endParaRPr>
          </a:p>
        </p:txBody>
      </p:sp>
      <p:sp>
        <p:nvSpPr>
          <p:cNvPr id="74" name="テキスト ボックス 73">
            <a:extLst>
              <a:ext uri="{FF2B5EF4-FFF2-40B4-BE49-F238E27FC236}">
                <a16:creationId xmlns:a16="http://schemas.microsoft.com/office/drawing/2014/main" id="{197CFCCD-76CD-6088-1602-C950ED0398DA}"/>
              </a:ext>
            </a:extLst>
          </p:cNvPr>
          <p:cNvSpPr txBox="1"/>
          <p:nvPr/>
        </p:nvSpPr>
        <p:spPr>
          <a:xfrm>
            <a:off x="-51591" y="9073553"/>
            <a:ext cx="6961180" cy="523220"/>
          </a:xfrm>
          <a:prstGeom prst="rect">
            <a:avLst/>
          </a:prstGeom>
          <a:noFill/>
        </p:spPr>
        <p:txBody>
          <a:bodyPr wrap="square" rtlCol="0">
            <a:spAutoFit/>
          </a:bodyPr>
          <a:lstStyle/>
          <a:p>
            <a:r>
              <a:rPr kumimoji="1" lang="ja-JP" altLang="en-US" sz="28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より分かりやすく拡張性のある処理となる</a:t>
            </a:r>
            <a:endParaRPr kumimoji="1" lang="en-US" altLang="ja-JP" sz="28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grpSp>
        <p:nvGrpSpPr>
          <p:cNvPr id="76" name="グループ化 75">
            <a:extLst>
              <a:ext uri="{FF2B5EF4-FFF2-40B4-BE49-F238E27FC236}">
                <a16:creationId xmlns:a16="http://schemas.microsoft.com/office/drawing/2014/main" id="{82944121-FEBA-514B-9D7E-D530DDD79F1D}"/>
              </a:ext>
            </a:extLst>
          </p:cNvPr>
          <p:cNvGrpSpPr/>
          <p:nvPr/>
        </p:nvGrpSpPr>
        <p:grpSpPr>
          <a:xfrm>
            <a:off x="260277" y="6637662"/>
            <a:ext cx="2254625" cy="2343740"/>
            <a:chOff x="160629" y="6378806"/>
            <a:chExt cx="2406595" cy="2501717"/>
          </a:xfrm>
        </p:grpSpPr>
        <p:grpSp>
          <p:nvGrpSpPr>
            <p:cNvPr id="22" name="グループ化 21">
              <a:extLst>
                <a:ext uri="{FF2B5EF4-FFF2-40B4-BE49-F238E27FC236}">
                  <a16:creationId xmlns:a16="http://schemas.microsoft.com/office/drawing/2014/main" id="{4B218216-974A-DDE4-CEBD-552F459B3CC2}"/>
                </a:ext>
              </a:extLst>
            </p:cNvPr>
            <p:cNvGrpSpPr/>
            <p:nvPr/>
          </p:nvGrpSpPr>
          <p:grpSpPr>
            <a:xfrm>
              <a:off x="160629" y="6378806"/>
              <a:ext cx="2406595" cy="2381394"/>
              <a:chOff x="150805" y="5440203"/>
              <a:chExt cx="2968757" cy="2602833"/>
            </a:xfrm>
            <a:effectLst>
              <a:outerShdw blurRad="50800" dist="38100" dir="2700000" algn="tl" rotWithShape="0">
                <a:prstClr val="black">
                  <a:alpha val="40000"/>
                </a:prstClr>
              </a:outerShdw>
            </a:effectLst>
          </p:grpSpPr>
          <p:sp>
            <p:nvSpPr>
              <p:cNvPr id="35" name="六角形 34">
                <a:extLst>
                  <a:ext uri="{FF2B5EF4-FFF2-40B4-BE49-F238E27FC236}">
                    <a16:creationId xmlns:a16="http://schemas.microsoft.com/office/drawing/2014/main" id="{1741894E-5F7F-4CED-1E1B-DBBE1AF9E4C4}"/>
                  </a:ext>
                </a:extLst>
              </p:cNvPr>
              <p:cNvSpPr/>
              <p:nvPr/>
            </p:nvSpPr>
            <p:spPr>
              <a:xfrm rot="5400000">
                <a:off x="1779738" y="5445109"/>
                <a:ext cx="646330" cy="646331"/>
              </a:xfrm>
              <a:prstGeom prst="hexagon">
                <a:avLst/>
              </a:prstGeom>
              <a:solidFill>
                <a:schemeClr val="tx2">
                  <a:lumMod val="50000"/>
                  <a:lumOff val="5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六角形 35">
                <a:extLst>
                  <a:ext uri="{FF2B5EF4-FFF2-40B4-BE49-F238E27FC236}">
                    <a16:creationId xmlns:a16="http://schemas.microsoft.com/office/drawing/2014/main" id="{7FD012A7-A7A0-D44D-40B6-DDA2B95C0B2B}"/>
                  </a:ext>
                </a:extLst>
              </p:cNvPr>
              <p:cNvSpPr/>
              <p:nvPr/>
            </p:nvSpPr>
            <p:spPr>
              <a:xfrm rot="5400000">
                <a:off x="1133406" y="5445110"/>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六角形 36">
                <a:extLst>
                  <a:ext uri="{FF2B5EF4-FFF2-40B4-BE49-F238E27FC236}">
                    <a16:creationId xmlns:a16="http://schemas.microsoft.com/office/drawing/2014/main" id="{37B5688C-509B-299D-CDC1-DC20BF01392F}"/>
                  </a:ext>
                </a:extLst>
              </p:cNvPr>
              <p:cNvSpPr/>
              <p:nvPr/>
            </p:nvSpPr>
            <p:spPr>
              <a:xfrm rot="5400000">
                <a:off x="460870" y="5440202"/>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六角形 37">
                <a:extLst>
                  <a:ext uri="{FF2B5EF4-FFF2-40B4-BE49-F238E27FC236}">
                    <a16:creationId xmlns:a16="http://schemas.microsoft.com/office/drawing/2014/main" id="{A733F45F-B0E1-13EE-7258-C8C0AF542B4F}"/>
                  </a:ext>
                </a:extLst>
              </p:cNvPr>
              <p:cNvSpPr/>
              <p:nvPr/>
            </p:nvSpPr>
            <p:spPr>
              <a:xfrm rot="5400000">
                <a:off x="150806" y="5935503"/>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六角形 38">
                <a:extLst>
                  <a:ext uri="{FF2B5EF4-FFF2-40B4-BE49-F238E27FC236}">
                    <a16:creationId xmlns:a16="http://schemas.microsoft.com/office/drawing/2014/main" id="{41B468A4-F117-F77A-3D4F-5029FF0D5EEF}"/>
                  </a:ext>
                </a:extLst>
              </p:cNvPr>
              <p:cNvSpPr/>
              <p:nvPr/>
            </p:nvSpPr>
            <p:spPr>
              <a:xfrm rot="5400000">
                <a:off x="482516" y="6430805"/>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六角形 40">
                <a:extLst>
                  <a:ext uri="{FF2B5EF4-FFF2-40B4-BE49-F238E27FC236}">
                    <a16:creationId xmlns:a16="http://schemas.microsoft.com/office/drawing/2014/main" id="{2FC20EEF-383E-03E4-5944-C57A51E91D99}"/>
                  </a:ext>
                </a:extLst>
              </p:cNvPr>
              <p:cNvSpPr/>
              <p:nvPr/>
            </p:nvSpPr>
            <p:spPr>
              <a:xfrm rot="5400000">
                <a:off x="510113" y="7396704"/>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六角形 41">
                <a:extLst>
                  <a:ext uri="{FF2B5EF4-FFF2-40B4-BE49-F238E27FC236}">
                    <a16:creationId xmlns:a16="http://schemas.microsoft.com/office/drawing/2014/main" id="{AEF5E01A-7A03-AD15-E8BB-82C5987A806C}"/>
                  </a:ext>
                </a:extLst>
              </p:cNvPr>
              <p:cNvSpPr/>
              <p:nvPr/>
            </p:nvSpPr>
            <p:spPr>
              <a:xfrm rot="5400000">
                <a:off x="1151665" y="7396705"/>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六角形 42">
                <a:extLst>
                  <a:ext uri="{FF2B5EF4-FFF2-40B4-BE49-F238E27FC236}">
                    <a16:creationId xmlns:a16="http://schemas.microsoft.com/office/drawing/2014/main" id="{E34380BD-C212-6E31-106B-C9E8E262CA2E}"/>
                  </a:ext>
                </a:extLst>
              </p:cNvPr>
              <p:cNvSpPr/>
              <p:nvPr/>
            </p:nvSpPr>
            <p:spPr>
              <a:xfrm rot="5400000">
                <a:off x="1816001" y="7396704"/>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六角形 43">
                <a:extLst>
                  <a:ext uri="{FF2B5EF4-FFF2-40B4-BE49-F238E27FC236}">
                    <a16:creationId xmlns:a16="http://schemas.microsoft.com/office/drawing/2014/main" id="{DE721801-8045-3E7B-DDE3-4AB44B4CD78D}"/>
                  </a:ext>
                </a:extLst>
              </p:cNvPr>
              <p:cNvSpPr/>
              <p:nvPr/>
            </p:nvSpPr>
            <p:spPr>
              <a:xfrm rot="5400000">
                <a:off x="2134386" y="6901403"/>
                <a:ext cx="646330" cy="646331"/>
              </a:xfrm>
              <a:prstGeom prst="hexagon">
                <a:avLst/>
              </a:prstGeom>
              <a:solidFill>
                <a:schemeClr val="accent3">
                  <a:lumMod val="60000"/>
                  <a:lumOff val="4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六角形 44">
                <a:extLst>
                  <a:ext uri="{FF2B5EF4-FFF2-40B4-BE49-F238E27FC236}">
                    <a16:creationId xmlns:a16="http://schemas.microsoft.com/office/drawing/2014/main" id="{20B9BFAB-0EDA-B55A-A260-AC53FCB55C80}"/>
                  </a:ext>
                </a:extLst>
              </p:cNvPr>
              <p:cNvSpPr/>
              <p:nvPr/>
            </p:nvSpPr>
            <p:spPr>
              <a:xfrm rot="5400000">
                <a:off x="2473232" y="6406102"/>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六角形 45">
                <a:extLst>
                  <a:ext uri="{FF2B5EF4-FFF2-40B4-BE49-F238E27FC236}">
                    <a16:creationId xmlns:a16="http://schemas.microsoft.com/office/drawing/2014/main" id="{9C01108D-4A90-2491-103E-562843A01A24}"/>
                  </a:ext>
                </a:extLst>
              </p:cNvPr>
              <p:cNvSpPr/>
              <p:nvPr/>
            </p:nvSpPr>
            <p:spPr>
              <a:xfrm rot="5400000">
                <a:off x="2139166" y="5925606"/>
                <a:ext cx="646330" cy="646331"/>
              </a:xfrm>
              <a:prstGeom prst="hexag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8" name="直線矢印コネクタ 47">
              <a:extLst>
                <a:ext uri="{FF2B5EF4-FFF2-40B4-BE49-F238E27FC236}">
                  <a16:creationId xmlns:a16="http://schemas.microsoft.com/office/drawing/2014/main" id="{C8C6DC8F-A9E2-40C2-6C52-BFB0C8CB53D7}"/>
                </a:ext>
              </a:extLst>
            </p:cNvPr>
            <p:cNvCxnSpPr>
              <a:cxnSpLocks/>
            </p:cNvCxnSpPr>
            <p:nvPr/>
          </p:nvCxnSpPr>
          <p:spPr>
            <a:xfrm flipH="1">
              <a:off x="1196340" y="6652260"/>
              <a:ext cx="572260" cy="0"/>
            </a:xfrm>
            <a:prstGeom prst="straightConnector1">
              <a:avLst/>
            </a:prstGeom>
            <a:ln w="47625">
              <a:solidFill>
                <a:srgbClr val="00B0F0"/>
              </a:solidFill>
              <a:tailEnd type="triangle"/>
            </a:ln>
            <a:effectLst>
              <a:glow rad="38100">
                <a:schemeClr val="tx1"/>
              </a:glow>
            </a:effectLst>
          </p:spPr>
          <p:style>
            <a:lnRef idx="2">
              <a:schemeClr val="accent1"/>
            </a:lnRef>
            <a:fillRef idx="0">
              <a:schemeClr val="accent1"/>
            </a:fillRef>
            <a:effectRef idx="1">
              <a:schemeClr val="accent1"/>
            </a:effectRef>
            <a:fontRef idx="minor">
              <a:schemeClr val="tx1"/>
            </a:fontRef>
          </p:style>
        </p:cxnSp>
        <p:cxnSp>
          <p:nvCxnSpPr>
            <p:cNvPr id="51" name="直線矢印コネクタ 50">
              <a:extLst>
                <a:ext uri="{FF2B5EF4-FFF2-40B4-BE49-F238E27FC236}">
                  <a16:creationId xmlns:a16="http://schemas.microsoft.com/office/drawing/2014/main" id="{9268E45F-5E1E-5C2E-63BD-EE437F7FAABF}"/>
                </a:ext>
              </a:extLst>
            </p:cNvPr>
            <p:cNvCxnSpPr>
              <a:cxnSpLocks/>
            </p:cNvCxnSpPr>
            <p:nvPr/>
          </p:nvCxnSpPr>
          <p:spPr>
            <a:xfrm flipH="1">
              <a:off x="624080" y="6652260"/>
              <a:ext cx="572260" cy="0"/>
            </a:xfrm>
            <a:prstGeom prst="straightConnector1">
              <a:avLst/>
            </a:prstGeom>
            <a:ln w="47625">
              <a:solidFill>
                <a:srgbClr val="00B0F0"/>
              </a:solidFill>
              <a:tailEnd type="triangle"/>
            </a:ln>
            <a:effectLst>
              <a:glow rad="38100">
                <a:schemeClr val="tx1"/>
              </a:glow>
            </a:effectLst>
          </p:spPr>
          <p:style>
            <a:lnRef idx="2">
              <a:schemeClr val="accent1"/>
            </a:lnRef>
            <a:fillRef idx="0">
              <a:schemeClr val="accent1"/>
            </a:fillRef>
            <a:effectRef idx="1">
              <a:schemeClr val="accent1"/>
            </a:effectRef>
            <a:fontRef idx="minor">
              <a:schemeClr val="tx1"/>
            </a:fontRef>
          </p:style>
        </p:cxnSp>
        <p:cxnSp>
          <p:nvCxnSpPr>
            <p:cNvPr id="52" name="直線矢印コネクタ 51">
              <a:extLst>
                <a:ext uri="{FF2B5EF4-FFF2-40B4-BE49-F238E27FC236}">
                  <a16:creationId xmlns:a16="http://schemas.microsoft.com/office/drawing/2014/main" id="{38A748A2-F165-34C7-7BE3-ACB88D0949AC}"/>
                </a:ext>
              </a:extLst>
            </p:cNvPr>
            <p:cNvCxnSpPr>
              <a:cxnSpLocks/>
            </p:cNvCxnSpPr>
            <p:nvPr/>
          </p:nvCxnSpPr>
          <p:spPr>
            <a:xfrm flipH="1">
              <a:off x="392948" y="6652260"/>
              <a:ext cx="248329" cy="541020"/>
            </a:xfrm>
            <a:prstGeom prst="straightConnector1">
              <a:avLst/>
            </a:prstGeom>
            <a:ln w="47625">
              <a:solidFill>
                <a:srgbClr val="00B0F0"/>
              </a:solidFill>
              <a:tailEnd type="triangle"/>
            </a:ln>
            <a:effectLst>
              <a:glow rad="38100">
                <a:schemeClr val="tx1"/>
              </a:glow>
            </a:effectLst>
          </p:spPr>
          <p:style>
            <a:lnRef idx="2">
              <a:schemeClr val="accent1"/>
            </a:lnRef>
            <a:fillRef idx="0">
              <a:schemeClr val="accent1"/>
            </a:fillRef>
            <a:effectRef idx="1">
              <a:schemeClr val="accent1"/>
            </a:effectRef>
            <a:fontRef idx="minor">
              <a:schemeClr val="tx1"/>
            </a:fontRef>
          </p:style>
        </p:cxnSp>
        <p:cxnSp>
          <p:nvCxnSpPr>
            <p:cNvPr id="54" name="直線矢印コネクタ 53">
              <a:extLst>
                <a:ext uri="{FF2B5EF4-FFF2-40B4-BE49-F238E27FC236}">
                  <a16:creationId xmlns:a16="http://schemas.microsoft.com/office/drawing/2014/main" id="{9100644E-08F4-972C-A8DA-C1673B686B38}"/>
                </a:ext>
              </a:extLst>
            </p:cNvPr>
            <p:cNvCxnSpPr>
              <a:cxnSpLocks/>
            </p:cNvCxnSpPr>
            <p:nvPr/>
          </p:nvCxnSpPr>
          <p:spPr>
            <a:xfrm>
              <a:off x="384441" y="7174672"/>
              <a:ext cx="318608" cy="383529"/>
            </a:xfrm>
            <a:prstGeom prst="straightConnector1">
              <a:avLst/>
            </a:prstGeom>
            <a:ln w="47625">
              <a:solidFill>
                <a:srgbClr val="00B0F0"/>
              </a:solidFill>
              <a:tailEnd type="triangle"/>
            </a:ln>
            <a:effectLst>
              <a:glow rad="38100">
                <a:schemeClr val="tx1"/>
              </a:glow>
            </a:effectLst>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BA40BB73-6C25-6C7E-4E59-0CFD9DFEEBDC}"/>
                </a:ext>
              </a:extLst>
            </p:cNvPr>
            <p:cNvCxnSpPr>
              <a:cxnSpLocks/>
            </p:cNvCxnSpPr>
            <p:nvPr/>
          </p:nvCxnSpPr>
          <p:spPr>
            <a:xfrm>
              <a:off x="1763976" y="6677830"/>
              <a:ext cx="279306" cy="477352"/>
            </a:xfrm>
            <a:prstGeom prst="straightConnector1">
              <a:avLst/>
            </a:prstGeom>
            <a:ln w="47625">
              <a:solidFill>
                <a:srgbClr val="00B0F0"/>
              </a:solidFill>
              <a:tailEnd type="triangle"/>
            </a:ln>
            <a:effectLst>
              <a:glow rad="38100">
                <a:schemeClr val="tx1"/>
              </a:glow>
            </a:effectLst>
          </p:spPr>
          <p:style>
            <a:lnRef idx="2">
              <a:schemeClr val="accent1"/>
            </a:lnRef>
            <a:fillRef idx="0">
              <a:schemeClr val="accent1"/>
            </a:fillRef>
            <a:effectRef idx="1">
              <a:schemeClr val="accent1"/>
            </a:effectRef>
            <a:fontRef idx="minor">
              <a:schemeClr val="tx1"/>
            </a:fontRef>
          </p:style>
        </p:cxnSp>
        <p:cxnSp>
          <p:nvCxnSpPr>
            <p:cNvPr id="58" name="直線矢印コネクタ 57">
              <a:extLst>
                <a:ext uri="{FF2B5EF4-FFF2-40B4-BE49-F238E27FC236}">
                  <a16:creationId xmlns:a16="http://schemas.microsoft.com/office/drawing/2014/main" id="{93068BCB-E334-C55C-CF3A-CC59FECDA887}"/>
                </a:ext>
              </a:extLst>
            </p:cNvPr>
            <p:cNvCxnSpPr>
              <a:cxnSpLocks/>
            </p:cNvCxnSpPr>
            <p:nvPr/>
          </p:nvCxnSpPr>
          <p:spPr>
            <a:xfrm>
              <a:off x="2062078" y="7156714"/>
              <a:ext cx="279306" cy="446305"/>
            </a:xfrm>
            <a:prstGeom prst="straightConnector1">
              <a:avLst/>
            </a:prstGeom>
            <a:ln w="47625">
              <a:solidFill>
                <a:srgbClr val="00B0F0"/>
              </a:solidFill>
              <a:tailEnd type="triangle"/>
            </a:ln>
            <a:effectLst>
              <a:glow rad="38100">
                <a:schemeClr val="tx1"/>
              </a:glow>
            </a:effectLst>
          </p:spPr>
          <p:style>
            <a:lnRef idx="2">
              <a:schemeClr val="accent1"/>
            </a:lnRef>
            <a:fillRef idx="0">
              <a:schemeClr val="accent1"/>
            </a:fillRef>
            <a:effectRef idx="1">
              <a:schemeClr val="accent1"/>
            </a:effectRef>
            <a:fontRef idx="minor">
              <a:schemeClr val="tx1"/>
            </a:fontRef>
          </p:style>
        </p:cxnSp>
        <p:cxnSp>
          <p:nvCxnSpPr>
            <p:cNvPr id="60" name="直線矢印コネクタ 59">
              <a:extLst>
                <a:ext uri="{FF2B5EF4-FFF2-40B4-BE49-F238E27FC236}">
                  <a16:creationId xmlns:a16="http://schemas.microsoft.com/office/drawing/2014/main" id="{662AA586-8B5D-2C8A-9B00-3EFADFCF25C7}"/>
                </a:ext>
              </a:extLst>
            </p:cNvPr>
            <p:cNvCxnSpPr>
              <a:cxnSpLocks/>
            </p:cNvCxnSpPr>
            <p:nvPr/>
          </p:nvCxnSpPr>
          <p:spPr>
            <a:xfrm flipH="1">
              <a:off x="2176976" y="7606784"/>
              <a:ext cx="128277" cy="176001"/>
            </a:xfrm>
            <a:prstGeom prst="straightConnector1">
              <a:avLst/>
            </a:prstGeom>
            <a:ln w="47625">
              <a:solidFill>
                <a:srgbClr val="00B0F0"/>
              </a:solidFill>
              <a:tailEnd type="triangle"/>
            </a:ln>
            <a:effectLst>
              <a:glow rad="38100">
                <a:schemeClr val="tx1"/>
              </a:glow>
            </a:effectLst>
          </p:spPr>
          <p:style>
            <a:lnRef idx="2">
              <a:schemeClr val="accent1"/>
            </a:lnRef>
            <a:fillRef idx="0">
              <a:schemeClr val="accent1"/>
            </a:fillRef>
            <a:effectRef idx="1">
              <a:schemeClr val="accent1"/>
            </a:effectRef>
            <a:fontRef idx="minor">
              <a:schemeClr val="tx1"/>
            </a:fontRef>
          </p:style>
        </p:cxnSp>
        <p:sp>
          <p:nvSpPr>
            <p:cNvPr id="67" name="&quot;禁止&quot;マーク 66">
              <a:extLst>
                <a:ext uri="{FF2B5EF4-FFF2-40B4-BE49-F238E27FC236}">
                  <a16:creationId xmlns:a16="http://schemas.microsoft.com/office/drawing/2014/main" id="{F4CF0BC6-D8CF-E74A-31FE-3F5A531B101F}"/>
                </a:ext>
              </a:extLst>
            </p:cNvPr>
            <p:cNvSpPr/>
            <p:nvPr/>
          </p:nvSpPr>
          <p:spPr>
            <a:xfrm>
              <a:off x="1847913" y="7783346"/>
              <a:ext cx="381367" cy="397703"/>
            </a:xfrm>
            <a:prstGeom prst="noSmoking">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8" name="楕円 67">
              <a:extLst>
                <a:ext uri="{FF2B5EF4-FFF2-40B4-BE49-F238E27FC236}">
                  <a16:creationId xmlns:a16="http://schemas.microsoft.com/office/drawing/2014/main" id="{0ED715DD-545A-46A1-C778-76A95EB7925D}"/>
                </a:ext>
              </a:extLst>
            </p:cNvPr>
            <p:cNvSpPr/>
            <p:nvPr/>
          </p:nvSpPr>
          <p:spPr>
            <a:xfrm>
              <a:off x="588666" y="8342747"/>
              <a:ext cx="228765" cy="22897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1D1F71FD-55D5-1DD9-7B18-36B381966046}"/>
                </a:ext>
              </a:extLst>
            </p:cNvPr>
            <p:cNvSpPr/>
            <p:nvPr/>
          </p:nvSpPr>
          <p:spPr>
            <a:xfrm>
              <a:off x="1121492" y="8342747"/>
              <a:ext cx="228765" cy="22897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2D6DD383-CA87-A0D5-A727-54C7F5FC6E69}"/>
                </a:ext>
              </a:extLst>
            </p:cNvPr>
            <p:cNvSpPr/>
            <p:nvPr/>
          </p:nvSpPr>
          <p:spPr>
            <a:xfrm>
              <a:off x="1658091" y="8342747"/>
              <a:ext cx="228765" cy="22897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 塗りつぶしなし 70">
              <a:extLst>
                <a:ext uri="{FF2B5EF4-FFF2-40B4-BE49-F238E27FC236}">
                  <a16:creationId xmlns:a16="http://schemas.microsoft.com/office/drawing/2014/main" id="{DBE9D5AE-1244-8A37-8E03-FD244C3AACFE}"/>
                </a:ext>
              </a:extLst>
            </p:cNvPr>
            <p:cNvSpPr/>
            <p:nvPr/>
          </p:nvSpPr>
          <p:spPr>
            <a:xfrm>
              <a:off x="195369" y="8067550"/>
              <a:ext cx="2080912" cy="812973"/>
            </a:xfrm>
            <a:prstGeom prst="donut">
              <a:avLst>
                <a:gd name="adj" fmla="val 665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3516331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58EB986-4161-E89B-FB30-EA867959019D}"/>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8509C44-6FD3-A23F-B6F3-95D76A187D16}"/>
              </a:ext>
            </a:extLst>
          </p:cNvPr>
          <p:cNvSpPr txBox="1"/>
          <p:nvPr/>
        </p:nvSpPr>
        <p:spPr>
          <a:xfrm>
            <a:off x="-7203752" y="1705957"/>
            <a:ext cx="6662401" cy="5570756"/>
          </a:xfrm>
          <a:prstGeom prst="rect">
            <a:avLst/>
          </a:prstGeom>
          <a:noFill/>
        </p:spPr>
        <p:txBody>
          <a:bodyPr wrap="none" rtlCol="0">
            <a:spAutoFit/>
          </a:bodyPr>
          <a:lstStyle/>
          <a:p>
            <a:pPr algn="ctr"/>
            <a:r>
              <a:rPr kumimoji="1" lang="en-US" altLang="ja-JP" sz="8000" dirty="0"/>
              <a:t>β</a:t>
            </a:r>
            <a:r>
              <a:rPr kumimoji="1" lang="ja-JP" altLang="en-US" sz="8000" dirty="0"/>
              <a:t>版段階</a:t>
            </a:r>
            <a:endParaRPr kumimoji="1" lang="en-US" altLang="ja-JP" sz="8000" dirty="0"/>
          </a:p>
          <a:p>
            <a:pPr algn="ctr"/>
            <a:r>
              <a:rPr kumimoji="1" lang="ja-JP" altLang="en-US" sz="8000" dirty="0"/>
              <a:t>制作秘話</a:t>
            </a:r>
            <a:endParaRPr kumimoji="1" lang="en-US" altLang="ja-JP" sz="8000" dirty="0"/>
          </a:p>
          <a:p>
            <a:pPr algn="ctr"/>
            <a:r>
              <a:rPr kumimoji="1" lang="en-US" altLang="ja-JP" sz="8000" dirty="0"/>
              <a:t>2</a:t>
            </a:r>
            <a:r>
              <a:rPr kumimoji="1" lang="ja-JP" altLang="en-US" sz="8000" dirty="0"/>
              <a:t>ページ目</a:t>
            </a:r>
            <a:endParaRPr kumimoji="1" lang="en-US" altLang="ja-JP" sz="8000" dirty="0"/>
          </a:p>
          <a:p>
            <a:pPr algn="ctr"/>
            <a:r>
              <a:rPr kumimoji="1" lang="en-US" altLang="ja-JP" sz="3800" dirty="0"/>
              <a:t>(</a:t>
            </a:r>
            <a:r>
              <a:rPr kumimoji="1" lang="ja-JP" altLang="en-US" sz="3800" dirty="0"/>
              <a:t>主にマルチプレイでの問題点</a:t>
            </a:r>
            <a:endParaRPr kumimoji="1" lang="en-US" altLang="ja-JP" sz="3800" dirty="0"/>
          </a:p>
          <a:p>
            <a:pPr algn="ctr"/>
            <a:r>
              <a:rPr kumimoji="1" lang="ja-JP" altLang="en-US" sz="3800" dirty="0"/>
              <a:t>海流の向きの伝え方や</a:t>
            </a:r>
            <a:endParaRPr kumimoji="1" lang="en-US" altLang="ja-JP" sz="3800" dirty="0"/>
          </a:p>
          <a:p>
            <a:pPr algn="ctr"/>
            <a:r>
              <a:rPr kumimoji="1" lang="ja-JP" altLang="en-US" sz="4000" dirty="0"/>
              <a:t>敵の動きについて</a:t>
            </a:r>
            <a:r>
              <a:rPr kumimoji="1" lang="en-US" altLang="ja-JP" sz="3800" dirty="0"/>
              <a:t>)</a:t>
            </a:r>
            <a:endParaRPr kumimoji="1" lang="ja-JP" altLang="en-US" sz="3800" dirty="0"/>
          </a:p>
        </p:txBody>
      </p:sp>
      <p:sp>
        <p:nvSpPr>
          <p:cNvPr id="4" name="テキスト ボックス 3">
            <a:extLst>
              <a:ext uri="{FF2B5EF4-FFF2-40B4-BE49-F238E27FC236}">
                <a16:creationId xmlns:a16="http://schemas.microsoft.com/office/drawing/2014/main" id="{B932CFE2-445D-4C41-A676-DD0E62516094}"/>
              </a:ext>
            </a:extLst>
          </p:cNvPr>
          <p:cNvSpPr txBox="1"/>
          <p:nvPr/>
        </p:nvSpPr>
        <p:spPr>
          <a:xfrm>
            <a:off x="-4265818" y="220020"/>
            <a:ext cx="3318203" cy="1908215"/>
          </a:xfrm>
          <a:prstGeom prst="rect">
            <a:avLst/>
          </a:prstGeom>
          <a:noFill/>
        </p:spPr>
        <p:txBody>
          <a:bodyPr wrap="square" rtlCol="0">
            <a:spAutoFit/>
          </a:bodyPr>
          <a:lstStyle/>
          <a:p>
            <a:pPr algn="ctr"/>
            <a:r>
              <a:rPr kumimoji="1" lang="en-US" altLang="ja-JP" sz="8000" b="1" dirty="0"/>
              <a:t>β</a:t>
            </a:r>
            <a:r>
              <a:rPr kumimoji="1" lang="ja-JP" altLang="en-US" sz="8000" b="1" dirty="0"/>
              <a:t>版</a:t>
            </a:r>
            <a:endParaRPr kumimoji="1" lang="en-US" altLang="ja-JP" sz="8000" b="1" dirty="0"/>
          </a:p>
          <a:p>
            <a:pPr algn="ctr"/>
            <a:endParaRPr kumimoji="1" lang="ja-JP" altLang="en-US" sz="3800" dirty="0"/>
          </a:p>
        </p:txBody>
      </p:sp>
      <p:sp>
        <p:nvSpPr>
          <p:cNvPr id="15" name="矢印: 右 14">
            <a:extLst>
              <a:ext uri="{FF2B5EF4-FFF2-40B4-BE49-F238E27FC236}">
                <a16:creationId xmlns:a16="http://schemas.microsoft.com/office/drawing/2014/main" id="{CF460636-C441-4581-A2BC-883204DC7410}"/>
              </a:ext>
            </a:extLst>
          </p:cNvPr>
          <p:cNvSpPr/>
          <p:nvPr/>
        </p:nvSpPr>
        <p:spPr>
          <a:xfrm>
            <a:off x="2054682" y="4676794"/>
            <a:ext cx="948794" cy="107046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14D34FC0-5822-4217-B4D1-E844939A2D0C}"/>
              </a:ext>
            </a:extLst>
          </p:cNvPr>
          <p:cNvPicPr>
            <a:picLocks noChangeAspect="1"/>
          </p:cNvPicPr>
          <p:nvPr/>
        </p:nvPicPr>
        <p:blipFill rotWithShape="1">
          <a:blip r:embed="rId3">
            <a:extLst>
              <a:ext uri="{28A0092B-C50C-407E-A947-70E740481C1C}">
                <a14:useLocalDpi xmlns:a14="http://schemas.microsoft.com/office/drawing/2010/main" val="0"/>
              </a:ext>
            </a:extLst>
          </a:blip>
          <a:srcRect l="1" t="9673" r="64457" b="36522"/>
          <a:stretch/>
        </p:blipFill>
        <p:spPr>
          <a:xfrm>
            <a:off x="83632" y="4467554"/>
            <a:ext cx="1636831" cy="1393789"/>
          </a:xfrm>
          <a:prstGeom prst="rect">
            <a:avLst/>
          </a:prstGeom>
        </p:spPr>
      </p:pic>
      <p:pic>
        <p:nvPicPr>
          <p:cNvPr id="25" name="図 24">
            <a:extLst>
              <a:ext uri="{FF2B5EF4-FFF2-40B4-BE49-F238E27FC236}">
                <a16:creationId xmlns:a16="http://schemas.microsoft.com/office/drawing/2014/main" id="{26AC0EE8-9F2A-4A85-B7A6-6F0FB1B2AD90}"/>
              </a:ext>
            </a:extLst>
          </p:cNvPr>
          <p:cNvPicPr>
            <a:picLocks noChangeAspect="1"/>
          </p:cNvPicPr>
          <p:nvPr/>
        </p:nvPicPr>
        <p:blipFill rotWithShape="1">
          <a:blip r:embed="rId4">
            <a:extLst>
              <a:ext uri="{28A0092B-C50C-407E-A947-70E740481C1C}">
                <a14:useLocalDpi xmlns:a14="http://schemas.microsoft.com/office/drawing/2010/main" val="0"/>
              </a:ext>
            </a:extLst>
          </a:blip>
          <a:srcRect l="15798" t="10235" r="24966" b="33488"/>
          <a:stretch/>
        </p:blipFill>
        <p:spPr>
          <a:xfrm>
            <a:off x="3270424" y="4459668"/>
            <a:ext cx="3382199" cy="1626700"/>
          </a:xfrm>
          <a:prstGeom prst="rect">
            <a:avLst/>
          </a:prstGeom>
        </p:spPr>
      </p:pic>
      <p:sp>
        <p:nvSpPr>
          <p:cNvPr id="28" name="矢印: 右 27">
            <a:extLst>
              <a:ext uri="{FF2B5EF4-FFF2-40B4-BE49-F238E27FC236}">
                <a16:creationId xmlns:a16="http://schemas.microsoft.com/office/drawing/2014/main" id="{267A8AD0-DA5A-4215-949B-14D8004F2FB4}"/>
              </a:ext>
            </a:extLst>
          </p:cNvPr>
          <p:cNvSpPr/>
          <p:nvPr/>
        </p:nvSpPr>
        <p:spPr>
          <a:xfrm rot="15127436">
            <a:off x="3592607" y="5458505"/>
            <a:ext cx="781213" cy="426577"/>
          </a:xfrm>
          <a:prstGeom prst="rightArrow">
            <a:avLst>
              <a:gd name="adj1" fmla="val 31446"/>
              <a:gd name="adj2" fmla="val 5000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BDF8A937-27ED-41B4-AD71-5FB1F5560D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5471" y="2619122"/>
            <a:ext cx="2707266" cy="1455156"/>
          </a:xfrm>
          <a:prstGeom prst="rect">
            <a:avLst/>
          </a:prstGeom>
        </p:spPr>
      </p:pic>
      <p:pic>
        <p:nvPicPr>
          <p:cNvPr id="35" name="図 34">
            <a:extLst>
              <a:ext uri="{FF2B5EF4-FFF2-40B4-BE49-F238E27FC236}">
                <a16:creationId xmlns:a16="http://schemas.microsoft.com/office/drawing/2014/main" id="{6811DEEC-1EDD-4C0F-943C-D2B185B79019}"/>
              </a:ext>
            </a:extLst>
          </p:cNvPr>
          <p:cNvPicPr>
            <a:picLocks noChangeAspect="1"/>
          </p:cNvPicPr>
          <p:nvPr/>
        </p:nvPicPr>
        <p:blipFill rotWithShape="1">
          <a:blip r:embed="rId6">
            <a:extLst>
              <a:ext uri="{28A0092B-C50C-407E-A947-70E740481C1C}">
                <a14:useLocalDpi xmlns:a14="http://schemas.microsoft.com/office/drawing/2010/main" val="0"/>
              </a:ext>
            </a:extLst>
          </a:blip>
          <a:srcRect l="12053" r="16784"/>
          <a:stretch/>
        </p:blipFill>
        <p:spPr>
          <a:xfrm>
            <a:off x="78398" y="1552552"/>
            <a:ext cx="2406793" cy="1811554"/>
          </a:xfrm>
          <a:prstGeom prst="rect">
            <a:avLst/>
          </a:prstGeom>
        </p:spPr>
      </p:pic>
      <p:pic>
        <p:nvPicPr>
          <p:cNvPr id="37" name="図 36">
            <a:extLst>
              <a:ext uri="{FF2B5EF4-FFF2-40B4-BE49-F238E27FC236}">
                <a16:creationId xmlns:a16="http://schemas.microsoft.com/office/drawing/2014/main" id="{24305077-5C31-4356-8A6A-96321782C1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7631" y="263626"/>
            <a:ext cx="2902460" cy="1682673"/>
          </a:xfrm>
          <a:prstGeom prst="rect">
            <a:avLst/>
          </a:prstGeom>
        </p:spPr>
      </p:pic>
      <p:pic>
        <p:nvPicPr>
          <p:cNvPr id="31" name="図 30">
            <a:extLst>
              <a:ext uri="{FF2B5EF4-FFF2-40B4-BE49-F238E27FC236}">
                <a16:creationId xmlns:a16="http://schemas.microsoft.com/office/drawing/2014/main" id="{376A93ED-253F-427A-B3D4-2884671FB27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87" b="90146" l="8346" r="96647">
                        <a14:foregroundMark x1="10805" y1="28762" x2="8420" y2="28762"/>
                        <a14:foregroundMark x1="87630" y1="36485" x2="93145" y2="39814"/>
                        <a14:foregroundMark x1="96647" y1="41278" x2="96647" y2="41278"/>
                        <a14:foregroundMark x1="23472" y1="90146" x2="23472" y2="90146"/>
                        <a14:backgroundMark x1="27869" y1="26498" x2="34054" y2="32756"/>
                        <a14:backgroundMark x1="62295" y1="31292" x2="55142" y2="40613"/>
                      </a14:backgroundRemoval>
                    </a14:imgEffect>
                  </a14:imgLayer>
                </a14:imgProps>
              </a:ext>
              <a:ext uri="{28A0092B-C50C-407E-A947-70E740481C1C}">
                <a14:useLocalDpi xmlns:a14="http://schemas.microsoft.com/office/drawing/2010/main" val="0"/>
              </a:ext>
            </a:extLst>
          </a:blip>
          <a:stretch>
            <a:fillRect/>
          </a:stretch>
        </p:blipFill>
        <p:spPr>
          <a:xfrm rot="1030987">
            <a:off x="4514639" y="3938358"/>
            <a:ext cx="2373935" cy="1328484"/>
          </a:xfrm>
          <a:prstGeom prst="rect">
            <a:avLst/>
          </a:prstGeom>
          <a:effectLst>
            <a:glow rad="63500">
              <a:srgbClr val="FFFF00"/>
            </a:glow>
          </a:effectLst>
        </p:spPr>
      </p:pic>
      <p:sp>
        <p:nvSpPr>
          <p:cNvPr id="42" name="テキスト ボックス 41">
            <a:extLst>
              <a:ext uri="{FF2B5EF4-FFF2-40B4-BE49-F238E27FC236}">
                <a16:creationId xmlns:a16="http://schemas.microsoft.com/office/drawing/2014/main" id="{D68EC820-C826-4FB8-8DB3-DD3EFADAEA44}"/>
              </a:ext>
            </a:extLst>
          </p:cNvPr>
          <p:cNvSpPr txBox="1"/>
          <p:nvPr/>
        </p:nvSpPr>
        <p:spPr>
          <a:xfrm rot="435537">
            <a:off x="892459" y="1683647"/>
            <a:ext cx="5277407" cy="769441"/>
          </a:xfrm>
          <a:prstGeom prst="rect">
            <a:avLst/>
          </a:prstGeom>
          <a:noFill/>
          <a:effectLst>
            <a:glow rad="76200">
              <a:schemeClr val="accent2">
                <a:satMod val="175000"/>
                <a:alpha val="40000"/>
              </a:schemeClr>
            </a:glow>
          </a:effectLst>
        </p:spPr>
        <p:txBody>
          <a:bodyPr wrap="none" rtlCol="0">
            <a:spAutoFit/>
          </a:bodyPr>
          <a:lstStyle/>
          <a:p>
            <a:pPr algn="ctr"/>
            <a:r>
              <a:rPr kumimoji="1" lang="ja-JP" altLang="en-US" sz="4400" b="1" dirty="0">
                <a:ln w="6600">
                  <a:solidFill>
                    <a:srgbClr val="002060"/>
                  </a:solidFill>
                  <a:prstDash val="solid"/>
                </a:ln>
                <a:solidFill>
                  <a:srgbClr val="FFFF00"/>
                </a:solidFill>
                <a:effectLst>
                  <a:glow rad="101600">
                    <a:schemeClr val="accent2">
                      <a:satMod val="175000"/>
                    </a:schemeClr>
                  </a:glow>
                  <a:outerShdw dist="38100" dir="2700000" algn="tl" rotWithShape="0">
                    <a:schemeClr val="accent2"/>
                  </a:outerShdw>
                </a:effectLst>
                <a:latin typeface="HGS創英角ｺﾞｼｯｸUB" panose="020B0900000000000000" pitchFamily="50" charset="-128"/>
                <a:ea typeface="HGS創英角ｺﾞｼｯｸUB" panose="020B0900000000000000" pitchFamily="50" charset="-128"/>
              </a:rPr>
              <a:t>マルチプレイ実装！</a:t>
            </a:r>
          </a:p>
        </p:txBody>
      </p:sp>
      <p:sp>
        <p:nvSpPr>
          <p:cNvPr id="43" name="テキスト ボックス 42">
            <a:extLst>
              <a:ext uri="{FF2B5EF4-FFF2-40B4-BE49-F238E27FC236}">
                <a16:creationId xmlns:a16="http://schemas.microsoft.com/office/drawing/2014/main" id="{9B281395-B6F1-48A0-B4BC-767B557C4129}"/>
              </a:ext>
            </a:extLst>
          </p:cNvPr>
          <p:cNvSpPr txBox="1"/>
          <p:nvPr/>
        </p:nvSpPr>
        <p:spPr>
          <a:xfrm>
            <a:off x="83632" y="4002670"/>
            <a:ext cx="4815742" cy="707886"/>
          </a:xfrm>
          <a:prstGeom prst="rect">
            <a:avLst/>
          </a:prstGeom>
          <a:noFill/>
          <a:effectLst>
            <a:glow rad="76200">
              <a:schemeClr val="accent2">
                <a:satMod val="175000"/>
                <a:alpha val="40000"/>
              </a:schemeClr>
            </a:glow>
          </a:effectLst>
        </p:spPr>
        <p:txBody>
          <a:bodyPr wrap="none" rtlCol="0">
            <a:spAutoFit/>
          </a:bodyPr>
          <a:lstStyle/>
          <a:p>
            <a:pPr algn="ctr"/>
            <a:r>
              <a:rPr kumimoji="1" lang="ja-JP" altLang="en-US" sz="4000" b="1" dirty="0">
                <a:ln w="6600">
                  <a:solidFill>
                    <a:srgbClr val="002060"/>
                  </a:solidFill>
                  <a:prstDash val="solid"/>
                </a:ln>
                <a:solidFill>
                  <a:srgbClr val="FFFF00"/>
                </a:solidFill>
                <a:effectLst>
                  <a:glow rad="101600">
                    <a:schemeClr val="accent2">
                      <a:satMod val="175000"/>
                    </a:schemeClr>
                  </a:glow>
                  <a:outerShdw dist="38100" dir="2700000" algn="tl" rotWithShape="0">
                    <a:schemeClr val="accent2"/>
                  </a:outerShdw>
                </a:effectLst>
                <a:latin typeface="HGS創英角ｺﾞｼｯｸUB" panose="020B0900000000000000" pitchFamily="50" charset="-128"/>
                <a:ea typeface="HGS創英角ｺﾞｼｯｸUB" panose="020B0900000000000000" pitchFamily="50" charset="-128"/>
              </a:rPr>
              <a:t>海流の向きの伝え方</a:t>
            </a:r>
          </a:p>
        </p:txBody>
      </p:sp>
      <p:sp>
        <p:nvSpPr>
          <p:cNvPr id="44" name="テキスト ボックス 43">
            <a:extLst>
              <a:ext uri="{FF2B5EF4-FFF2-40B4-BE49-F238E27FC236}">
                <a16:creationId xmlns:a16="http://schemas.microsoft.com/office/drawing/2014/main" id="{B6DCDC75-5079-4AF5-92C1-C32CD775EBF8}"/>
              </a:ext>
            </a:extLst>
          </p:cNvPr>
          <p:cNvSpPr txBox="1"/>
          <p:nvPr/>
        </p:nvSpPr>
        <p:spPr>
          <a:xfrm>
            <a:off x="59385" y="6114384"/>
            <a:ext cx="2904528" cy="830997"/>
          </a:xfrm>
          <a:prstGeom prst="rect">
            <a:avLst/>
          </a:prstGeom>
          <a:noFill/>
        </p:spPr>
        <p:txBody>
          <a:bodyPr wrap="square" rtlCol="0">
            <a:spAutoFit/>
          </a:bodyPr>
          <a:lstStyle/>
          <a:p>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最初は回転する</a:t>
            </a:r>
            <a:endParaRPr kumimoji="1" lang="en-US" altLang="ja-JP"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400" dirty="0" err="1">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だけの</a:t>
            </a:r>
            <a:r>
              <a:rPr kumimoji="1" lang="ja-JP" altLang="en-US" sz="24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シンプルな</a:t>
            </a:r>
            <a:r>
              <a:rPr kumimoji="1" lang="en-US" altLang="ja-JP" sz="2400" dirty="0">
                <a:ln>
                  <a:solidFill>
                    <a:srgbClr val="FFFF00"/>
                  </a:solidFill>
                </a:ln>
                <a:solidFill>
                  <a:srgbClr val="FFC000"/>
                </a:solidFill>
                <a:effectLst>
                  <a:glow rad="127000">
                    <a:schemeClr val="tx1"/>
                  </a:glow>
                </a:effectLst>
                <a:latin typeface="HGS創英角ｺﾞｼｯｸUB" panose="020B0900000000000000" pitchFamily="50" charset="-128"/>
                <a:ea typeface="HGS創英角ｺﾞｼｯｸUB" panose="020B0900000000000000" pitchFamily="50" charset="-128"/>
              </a:rPr>
              <a:t>UI</a:t>
            </a:r>
          </a:p>
        </p:txBody>
      </p:sp>
      <p:sp>
        <p:nvSpPr>
          <p:cNvPr id="45" name="テキスト ボックス 44">
            <a:extLst>
              <a:ext uri="{FF2B5EF4-FFF2-40B4-BE49-F238E27FC236}">
                <a16:creationId xmlns:a16="http://schemas.microsoft.com/office/drawing/2014/main" id="{5A24338E-84CD-4D59-AE4E-B8786B54C87A}"/>
              </a:ext>
            </a:extLst>
          </p:cNvPr>
          <p:cNvSpPr txBox="1"/>
          <p:nvPr/>
        </p:nvSpPr>
        <p:spPr>
          <a:xfrm>
            <a:off x="3465939" y="6102553"/>
            <a:ext cx="2866869" cy="1015663"/>
          </a:xfrm>
          <a:prstGeom prst="rect">
            <a:avLst/>
          </a:prstGeom>
          <a:noFill/>
        </p:spPr>
        <p:txBody>
          <a:bodyPr wrap="square" rtlCol="0">
            <a:spAutoFit/>
          </a:bodyPr>
          <a:lstStyle/>
          <a:p>
            <a:r>
              <a:rPr kumimoji="1" lang="ja-JP" altLang="en-US" sz="2000" dirty="0">
                <a:ln>
                  <a:solidFill>
                    <a:srgbClr val="FFFF00"/>
                  </a:solidFill>
                </a:ln>
                <a:solidFill>
                  <a:srgbClr val="FFC000"/>
                </a:solidFill>
                <a:effectLst>
                  <a:glow rad="127000">
                    <a:schemeClr val="tx1"/>
                  </a:glow>
                </a:effectLst>
                <a:latin typeface="HGS創英角ｺﾞｼｯｸUB" panose="020B0900000000000000" pitchFamily="50" charset="-128"/>
                <a:ea typeface="HGS創英角ｺﾞｼｯｸUB" panose="020B0900000000000000" pitchFamily="50" charset="-128"/>
              </a:rPr>
              <a:t>アホウドリ</a:t>
            </a:r>
            <a:r>
              <a:rPr kumimoji="1" lang="ja-JP" altLang="en-US"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を追加して次に変わる海流が先に分かるように</a:t>
            </a:r>
            <a:endParaRPr kumimoji="1" lang="en-US" altLang="ja-JP"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47" name="テキスト ボックス 46">
            <a:extLst>
              <a:ext uri="{FF2B5EF4-FFF2-40B4-BE49-F238E27FC236}">
                <a16:creationId xmlns:a16="http://schemas.microsoft.com/office/drawing/2014/main" id="{A697F2E7-A669-4ACF-9655-0E20A9C5A7D2}"/>
              </a:ext>
            </a:extLst>
          </p:cNvPr>
          <p:cNvSpPr txBox="1"/>
          <p:nvPr/>
        </p:nvSpPr>
        <p:spPr>
          <a:xfrm>
            <a:off x="4340785" y="2648213"/>
            <a:ext cx="2602996" cy="1323439"/>
          </a:xfrm>
          <a:prstGeom prst="rect">
            <a:avLst/>
          </a:prstGeom>
          <a:noFill/>
        </p:spPr>
        <p:txBody>
          <a:bodyPr wrap="square" rtlCol="0">
            <a:spAutoFit/>
          </a:bodyPr>
          <a:lstStyle/>
          <a:p>
            <a:r>
              <a:rPr kumimoji="1" lang="ja-JP" altLang="en-US"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まだまだバグだらけだったが勝敗や引き分けなどのゲームループは完成</a:t>
            </a:r>
            <a:endParaRPr kumimoji="1" lang="en-US" altLang="ja-JP"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pic>
        <p:nvPicPr>
          <p:cNvPr id="49" name="図 48">
            <a:extLst>
              <a:ext uri="{FF2B5EF4-FFF2-40B4-BE49-F238E27FC236}">
                <a16:creationId xmlns:a16="http://schemas.microsoft.com/office/drawing/2014/main" id="{7398AB58-5B4B-49B3-9133-8BDEE0AF11C4}"/>
              </a:ext>
            </a:extLst>
          </p:cNvPr>
          <p:cNvPicPr>
            <a:picLocks noChangeAspect="1"/>
          </p:cNvPicPr>
          <p:nvPr/>
        </p:nvPicPr>
        <p:blipFill rotWithShape="1">
          <a:blip r:embed="rId10">
            <a:extLst>
              <a:ext uri="{28A0092B-C50C-407E-A947-70E740481C1C}">
                <a14:useLocalDpi xmlns:a14="http://schemas.microsoft.com/office/drawing/2010/main" val="0"/>
              </a:ext>
            </a:extLst>
          </a:blip>
          <a:srcRect l="24099" t="-1811" r="29486" b="31179"/>
          <a:stretch/>
        </p:blipFill>
        <p:spPr>
          <a:xfrm>
            <a:off x="162029" y="7478384"/>
            <a:ext cx="2759236" cy="2138840"/>
          </a:xfrm>
          <a:prstGeom prst="rect">
            <a:avLst/>
          </a:prstGeom>
        </p:spPr>
      </p:pic>
      <p:sp>
        <p:nvSpPr>
          <p:cNvPr id="50" name="テキスト ボックス 49">
            <a:extLst>
              <a:ext uri="{FF2B5EF4-FFF2-40B4-BE49-F238E27FC236}">
                <a16:creationId xmlns:a16="http://schemas.microsoft.com/office/drawing/2014/main" id="{A6274D2A-05D7-4805-8BB3-F2FB54DE302F}"/>
              </a:ext>
            </a:extLst>
          </p:cNvPr>
          <p:cNvSpPr txBox="1"/>
          <p:nvPr/>
        </p:nvSpPr>
        <p:spPr>
          <a:xfrm>
            <a:off x="3462286" y="7272596"/>
            <a:ext cx="2759236" cy="1015663"/>
          </a:xfrm>
          <a:prstGeom prst="rect">
            <a:avLst/>
          </a:prstGeom>
          <a:noFill/>
        </p:spPr>
        <p:txBody>
          <a:bodyPr wrap="square" rtlCol="0">
            <a:spAutoFit/>
          </a:bodyPr>
          <a:lstStyle/>
          <a:p>
            <a:r>
              <a:rPr kumimoji="1" lang="ja-JP" altLang="en-US" sz="2000" dirty="0">
                <a:ln>
                  <a:solidFill>
                    <a:srgbClr val="00B0F0"/>
                  </a:solidFill>
                </a:ln>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魚影</a:t>
            </a:r>
            <a:r>
              <a:rPr kumimoji="1" lang="ja-JP" altLang="en-US"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を追加して</a:t>
            </a:r>
            <a:endParaRPr kumimoji="1" lang="en-US" altLang="ja-JP"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どこから敵が来るか</a:t>
            </a:r>
            <a:endParaRPr kumimoji="1" lang="en-US" altLang="ja-JP"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a:p>
            <a:r>
              <a:rPr kumimoji="1" lang="ja-JP" altLang="en-US"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分かりやすく</a:t>
            </a:r>
            <a:endParaRPr kumimoji="1" lang="en-US" altLang="ja-JP" sz="2000"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sp>
        <p:nvSpPr>
          <p:cNvPr id="46" name="テキスト ボックス 45">
            <a:extLst>
              <a:ext uri="{FF2B5EF4-FFF2-40B4-BE49-F238E27FC236}">
                <a16:creationId xmlns:a16="http://schemas.microsoft.com/office/drawing/2014/main" id="{68017B27-D59E-4A99-A5A6-A28F936708C0}"/>
              </a:ext>
            </a:extLst>
          </p:cNvPr>
          <p:cNvSpPr txBox="1"/>
          <p:nvPr/>
        </p:nvSpPr>
        <p:spPr>
          <a:xfrm rot="21107892">
            <a:off x="-5280" y="7428590"/>
            <a:ext cx="2448107" cy="769441"/>
          </a:xfrm>
          <a:prstGeom prst="rect">
            <a:avLst/>
          </a:prstGeom>
          <a:noFill/>
          <a:effectLst>
            <a:glow rad="76200">
              <a:schemeClr val="accent2">
                <a:satMod val="175000"/>
                <a:alpha val="40000"/>
              </a:schemeClr>
            </a:glow>
          </a:effectLst>
        </p:spPr>
        <p:txBody>
          <a:bodyPr wrap="none" rtlCol="0">
            <a:spAutoFit/>
          </a:bodyPr>
          <a:lstStyle/>
          <a:p>
            <a:pPr algn="ctr"/>
            <a:r>
              <a:rPr kumimoji="1" lang="ja-JP" altLang="en-US" sz="4400" b="1" dirty="0">
                <a:ln w="6600">
                  <a:solidFill>
                    <a:srgbClr val="002060"/>
                  </a:solidFill>
                  <a:prstDash val="solid"/>
                </a:ln>
                <a:solidFill>
                  <a:srgbClr val="FFFF00"/>
                </a:solidFill>
                <a:effectLst>
                  <a:glow rad="101600">
                    <a:schemeClr val="accent2">
                      <a:satMod val="175000"/>
                    </a:schemeClr>
                  </a:glow>
                  <a:outerShdw dist="38100" dir="2700000" algn="tl" rotWithShape="0">
                    <a:schemeClr val="accent2"/>
                  </a:outerShdw>
                </a:effectLst>
                <a:latin typeface="HGS創英角ｺﾞｼｯｸUB" panose="020B0900000000000000" pitchFamily="50" charset="-128"/>
                <a:ea typeface="HGS創英角ｺﾞｼｯｸUB" panose="020B0900000000000000" pitchFamily="50" charset="-128"/>
              </a:rPr>
              <a:t>敵の動き</a:t>
            </a:r>
          </a:p>
        </p:txBody>
      </p:sp>
      <p:sp>
        <p:nvSpPr>
          <p:cNvPr id="51" name="矢印: 右 50">
            <a:extLst>
              <a:ext uri="{FF2B5EF4-FFF2-40B4-BE49-F238E27FC236}">
                <a16:creationId xmlns:a16="http://schemas.microsoft.com/office/drawing/2014/main" id="{20EB0CA8-99AA-4C29-A91E-8ABDC4B6A2E1}"/>
              </a:ext>
            </a:extLst>
          </p:cNvPr>
          <p:cNvSpPr/>
          <p:nvPr/>
        </p:nvSpPr>
        <p:spPr>
          <a:xfrm rot="15127436">
            <a:off x="411410" y="5584711"/>
            <a:ext cx="620420" cy="382529"/>
          </a:xfrm>
          <a:prstGeom prst="rightArrow">
            <a:avLst>
              <a:gd name="adj1" fmla="val 31446"/>
              <a:gd name="adj2" fmla="val 5000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52" name="矢印: 右 51">
            <a:extLst>
              <a:ext uri="{FF2B5EF4-FFF2-40B4-BE49-F238E27FC236}">
                <a16:creationId xmlns:a16="http://schemas.microsoft.com/office/drawing/2014/main" id="{F64EA613-FBF1-4F8C-A71A-EF7619E69B37}"/>
              </a:ext>
            </a:extLst>
          </p:cNvPr>
          <p:cNvSpPr/>
          <p:nvPr/>
        </p:nvSpPr>
        <p:spPr>
          <a:xfrm rot="8693718">
            <a:off x="2533096" y="7636463"/>
            <a:ext cx="887082" cy="427031"/>
          </a:xfrm>
          <a:prstGeom prst="rightArrow">
            <a:avLst>
              <a:gd name="adj1" fmla="val 31446"/>
              <a:gd name="adj2" fmla="val 5000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pic>
        <p:nvPicPr>
          <p:cNvPr id="53" name="図 52">
            <a:extLst>
              <a:ext uri="{FF2B5EF4-FFF2-40B4-BE49-F238E27FC236}">
                <a16:creationId xmlns:a16="http://schemas.microsoft.com/office/drawing/2014/main" id="{8E95B23A-4896-4D6E-A04C-408A709A3AA8}"/>
              </a:ext>
            </a:extLst>
          </p:cNvPr>
          <p:cNvPicPr>
            <a:picLocks noChangeAspect="1"/>
          </p:cNvPicPr>
          <p:nvPr/>
        </p:nvPicPr>
        <p:blipFill rotWithShape="1">
          <a:blip r:embed="rId4">
            <a:extLst>
              <a:ext uri="{28A0092B-C50C-407E-A947-70E740481C1C}">
                <a14:useLocalDpi xmlns:a14="http://schemas.microsoft.com/office/drawing/2010/main" val="0"/>
              </a:ext>
            </a:extLst>
          </a:blip>
          <a:srcRect l="36847" t="15432" r="24967" b="33488"/>
          <a:stretch/>
        </p:blipFill>
        <p:spPr>
          <a:xfrm>
            <a:off x="4090350" y="8368719"/>
            <a:ext cx="2222548" cy="1505083"/>
          </a:xfrm>
          <a:prstGeom prst="rect">
            <a:avLst/>
          </a:prstGeom>
        </p:spPr>
      </p:pic>
      <p:sp>
        <p:nvSpPr>
          <p:cNvPr id="54" name="矢印: 右 53">
            <a:extLst>
              <a:ext uri="{FF2B5EF4-FFF2-40B4-BE49-F238E27FC236}">
                <a16:creationId xmlns:a16="http://schemas.microsoft.com/office/drawing/2014/main" id="{01DF7D37-512C-456E-BE76-6925D46EF17F}"/>
              </a:ext>
            </a:extLst>
          </p:cNvPr>
          <p:cNvSpPr/>
          <p:nvPr/>
        </p:nvSpPr>
        <p:spPr>
          <a:xfrm>
            <a:off x="3056765" y="8586030"/>
            <a:ext cx="948794" cy="107046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9D9CD971-D440-4408-99F0-BDD212239C53}"/>
              </a:ext>
            </a:extLst>
          </p:cNvPr>
          <p:cNvSpPr txBox="1"/>
          <p:nvPr/>
        </p:nvSpPr>
        <p:spPr>
          <a:xfrm>
            <a:off x="5780091" y="434778"/>
            <a:ext cx="1251306" cy="1477328"/>
          </a:xfrm>
          <a:prstGeom prst="rect">
            <a:avLst/>
          </a:prstGeom>
          <a:noFill/>
        </p:spPr>
        <p:txBody>
          <a:bodyPr wrap="square" rtlCol="0">
            <a:spAutoFit/>
          </a:bodyPr>
          <a:lstStyle/>
          <a:p>
            <a:r>
              <a:rPr kumimoji="1" lang="ja-JP" altLang="en-US"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rPr>
              <a:t>マップは仮でまだソロモードのマップ</a:t>
            </a:r>
            <a:endParaRPr kumimoji="1" lang="en-US" altLang="ja-JP" dirty="0">
              <a:solidFill>
                <a:schemeClr val="bg1"/>
              </a:solidFill>
              <a:effectLst>
                <a:glow rad="127000">
                  <a:schemeClr val="tx1"/>
                </a:glow>
              </a:effectLst>
              <a:latin typeface="HGS創英角ｺﾞｼｯｸUB" panose="020B0900000000000000" pitchFamily="50" charset="-128"/>
              <a:ea typeface="HGS創英角ｺﾞｼｯｸUB" panose="020B0900000000000000" pitchFamily="50" charset="-128"/>
            </a:endParaRPr>
          </a:p>
        </p:txBody>
      </p:sp>
      <p:pic>
        <p:nvPicPr>
          <p:cNvPr id="59" name="図 58">
            <a:extLst>
              <a:ext uri="{FF2B5EF4-FFF2-40B4-BE49-F238E27FC236}">
                <a16:creationId xmlns:a16="http://schemas.microsoft.com/office/drawing/2014/main" id="{8E8FEFE7-AE0C-4B4F-A9CE-63754FC70C1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402184">
            <a:off x="5056598" y="7164626"/>
            <a:ext cx="2345520" cy="2003201"/>
          </a:xfrm>
          <a:prstGeom prst="rect">
            <a:avLst/>
          </a:prstGeom>
          <a:effectLst>
            <a:glow rad="88900">
              <a:srgbClr val="FFC000"/>
            </a:glow>
          </a:effectLst>
        </p:spPr>
      </p:pic>
      <p:grpSp>
        <p:nvGrpSpPr>
          <p:cNvPr id="30" name="グループ化 29">
            <a:extLst>
              <a:ext uri="{FF2B5EF4-FFF2-40B4-BE49-F238E27FC236}">
                <a16:creationId xmlns:a16="http://schemas.microsoft.com/office/drawing/2014/main" id="{AE271C20-4B7F-4ECE-9263-904624FBF265}"/>
              </a:ext>
            </a:extLst>
          </p:cNvPr>
          <p:cNvGrpSpPr/>
          <p:nvPr/>
        </p:nvGrpSpPr>
        <p:grpSpPr>
          <a:xfrm>
            <a:off x="-33163" y="204000"/>
            <a:ext cx="2877631" cy="1163514"/>
            <a:chOff x="365867" y="2958337"/>
            <a:chExt cx="5505824" cy="2226173"/>
          </a:xfrm>
          <a:effectLst>
            <a:outerShdw blurRad="50800" dist="38100" dir="2700000" algn="tl" rotWithShape="0">
              <a:prstClr val="black">
                <a:alpha val="40000"/>
              </a:prstClr>
            </a:outerShdw>
          </a:effectLst>
        </p:grpSpPr>
        <p:pic>
          <p:nvPicPr>
            <p:cNvPr id="32" name="図 31" descr="図形&#10;&#10;自動的に生成された説明">
              <a:extLst>
                <a:ext uri="{FF2B5EF4-FFF2-40B4-BE49-F238E27FC236}">
                  <a16:creationId xmlns:a16="http://schemas.microsoft.com/office/drawing/2014/main" id="{E6C55FBF-22C0-4438-A634-6CF038298C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a:off x="2823685" y="3050906"/>
              <a:ext cx="3048006" cy="2133604"/>
            </a:xfrm>
            <a:prstGeom prst="rect">
              <a:avLst/>
            </a:prstGeom>
          </p:spPr>
        </p:pic>
        <p:pic>
          <p:nvPicPr>
            <p:cNvPr id="34" name="図 33" descr="図形&#10;&#10;自動的に生成された説明">
              <a:extLst>
                <a:ext uri="{FF2B5EF4-FFF2-40B4-BE49-F238E27FC236}">
                  <a16:creationId xmlns:a16="http://schemas.microsoft.com/office/drawing/2014/main" id="{0BED50B9-1BFC-4FE5-B587-8B9FE5F1359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867" y="2958337"/>
              <a:ext cx="3048006" cy="2133604"/>
            </a:xfrm>
            <a:prstGeom prst="rect">
              <a:avLst/>
            </a:prstGeom>
          </p:spPr>
        </p:pic>
      </p:grpSp>
      <p:sp>
        <p:nvSpPr>
          <p:cNvPr id="36" name="テキスト ボックス 35">
            <a:extLst>
              <a:ext uri="{FF2B5EF4-FFF2-40B4-BE49-F238E27FC236}">
                <a16:creationId xmlns:a16="http://schemas.microsoft.com/office/drawing/2014/main" id="{5DDCB6FD-F89D-41FB-B005-2473CBF548E4}"/>
              </a:ext>
            </a:extLst>
          </p:cNvPr>
          <p:cNvSpPr txBox="1"/>
          <p:nvPr/>
        </p:nvSpPr>
        <p:spPr>
          <a:xfrm>
            <a:off x="-488124" y="407623"/>
            <a:ext cx="3829050" cy="707886"/>
          </a:xfrm>
          <a:prstGeom prst="rect">
            <a:avLst/>
          </a:prstGeom>
          <a:noFill/>
        </p:spPr>
        <p:txBody>
          <a:bodyPr wrap="square" rtlCol="0">
            <a:spAutoFit/>
          </a:bodyPr>
          <a:lstStyle/>
          <a:p>
            <a:pPr algn="ctr"/>
            <a:r>
              <a:rPr kumimoji="1" lang="ja-JP" altLang="en-US" sz="4000" dirty="0">
                <a:ln w="3175">
                  <a:solidFill>
                    <a:schemeClr val="accent1"/>
                  </a:solidFill>
                </a:ln>
                <a:solidFill>
                  <a:schemeClr val="bg1"/>
                </a:solidFill>
                <a:effectLst>
                  <a:glow rad="114300">
                    <a:schemeClr val="accent4"/>
                  </a:glow>
                  <a:outerShdw blurRad="50800" dist="38100" dir="2700000" algn="tl" rotWithShape="0">
                    <a:prstClr val="black">
                      <a:alpha val="40000"/>
                    </a:prstClr>
                  </a:outerShdw>
                </a:effectLst>
                <a:latin typeface="どきどきファンタジア" panose="02000900000000000000" pitchFamily="50" charset="-128"/>
                <a:ea typeface="どきどきファンタジア" panose="02000900000000000000" pitchFamily="50" charset="-128"/>
              </a:rPr>
              <a:t>ベータ版</a:t>
            </a:r>
          </a:p>
        </p:txBody>
      </p:sp>
    </p:spTree>
    <p:extLst>
      <p:ext uri="{BB962C8B-B14F-4D97-AF65-F5344CB8AC3E}">
        <p14:creationId xmlns:p14="http://schemas.microsoft.com/office/powerpoint/2010/main" val="209501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B3EF183F-E36C-6641-1B7B-C4CDF1CCC9D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7A52B77-2FC6-A0A2-2C6E-2B3B586CC7F9}"/>
              </a:ext>
            </a:extLst>
          </p:cNvPr>
          <p:cNvSpPr txBox="1"/>
          <p:nvPr/>
        </p:nvSpPr>
        <p:spPr>
          <a:xfrm>
            <a:off x="-48875" y="2321510"/>
            <a:ext cx="6955750" cy="5262979"/>
          </a:xfrm>
          <a:prstGeom prst="rect">
            <a:avLst/>
          </a:prstGeom>
          <a:noFill/>
        </p:spPr>
        <p:txBody>
          <a:bodyPr wrap="none" rtlCol="0">
            <a:spAutoFit/>
          </a:bodyPr>
          <a:lstStyle/>
          <a:p>
            <a:pPr algn="ctr"/>
            <a:r>
              <a:rPr kumimoji="1" lang="en-US" altLang="ja-JP" sz="8000" dirty="0"/>
              <a:t>Master</a:t>
            </a:r>
            <a:r>
              <a:rPr kumimoji="1" lang="ja-JP" altLang="en-US" sz="8000" dirty="0"/>
              <a:t>版</a:t>
            </a:r>
            <a:endParaRPr kumimoji="1" lang="en-US" altLang="ja-JP" sz="8000" dirty="0"/>
          </a:p>
          <a:p>
            <a:pPr algn="ctr"/>
            <a:r>
              <a:rPr kumimoji="1" lang="ja-JP" altLang="en-US" sz="8000" dirty="0"/>
              <a:t>制作秘話</a:t>
            </a:r>
            <a:endParaRPr kumimoji="1" lang="en-US" altLang="ja-JP" sz="8000" dirty="0"/>
          </a:p>
          <a:p>
            <a:pPr algn="ctr"/>
            <a:r>
              <a:rPr kumimoji="1" lang="en-US" altLang="ja-JP" sz="4400" dirty="0"/>
              <a:t>(</a:t>
            </a:r>
            <a:r>
              <a:rPr kumimoji="1" lang="ja-JP" altLang="en-US" sz="4400" dirty="0"/>
              <a:t>主に最後の調整、</a:t>
            </a:r>
            <a:endParaRPr kumimoji="1" lang="en-US" altLang="ja-JP" sz="4400" dirty="0"/>
          </a:p>
          <a:p>
            <a:pPr algn="ctr"/>
            <a:r>
              <a:rPr kumimoji="1" lang="ja-JP" altLang="en-US" sz="4400" dirty="0"/>
              <a:t>海、南極の細かい表現、</a:t>
            </a:r>
            <a:endParaRPr kumimoji="1" lang="en-US" altLang="ja-JP" sz="4400" dirty="0"/>
          </a:p>
          <a:p>
            <a:pPr algn="ctr"/>
            <a:r>
              <a:rPr kumimoji="1" lang="ja-JP" altLang="en-US" sz="4400" dirty="0"/>
              <a:t>今思えばもっとできたこと</a:t>
            </a:r>
            <a:endParaRPr kumimoji="1" lang="en-US" altLang="ja-JP" sz="4400" dirty="0"/>
          </a:p>
          <a:p>
            <a:pPr algn="ctr"/>
            <a:r>
              <a:rPr kumimoji="1" lang="ja-JP" altLang="en-US" sz="4400" dirty="0"/>
              <a:t>挑戦して良かったこと</a:t>
            </a:r>
            <a:r>
              <a:rPr kumimoji="1" lang="en-US" altLang="ja-JP" sz="4400" dirty="0"/>
              <a:t>)</a:t>
            </a:r>
          </a:p>
        </p:txBody>
      </p:sp>
    </p:spTree>
    <p:extLst>
      <p:ext uri="{BB962C8B-B14F-4D97-AF65-F5344CB8AC3E}">
        <p14:creationId xmlns:p14="http://schemas.microsoft.com/office/powerpoint/2010/main" val="275541275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123</TotalTime>
  <Words>1099</Words>
  <Application>Microsoft Office PowerPoint</Application>
  <PresentationFormat>A4 210 x 297 mm</PresentationFormat>
  <Paragraphs>146</Paragraphs>
  <Slides>12</Slides>
  <Notes>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12</vt:i4>
      </vt:variant>
    </vt:vector>
  </HeadingPairs>
  <TitlesOfParts>
    <vt:vector size="22" baseType="lpstr">
      <vt:lpstr>851チカラヅヨク-かなA</vt:lpstr>
      <vt:lpstr>HGP創英角ｺﾞｼｯｸUB</vt:lpstr>
      <vt:lpstr>HGS創英角ｺﾞｼｯｸUB</vt:lpstr>
      <vt:lpstr>HG創英角ｺﾞｼｯｸUB</vt:lpstr>
      <vt:lpstr>どきどきファンタジア</vt:lpstr>
      <vt:lpstr>游ゴシック</vt:lpstr>
      <vt:lpstr>Aptos</vt:lpstr>
      <vt:lpstr>Aptos Display</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221134@st.yoshida-g.ac.jp</dc:creator>
  <cp:lastModifiedBy>221134@st.yoshida-g.ac.jp</cp:lastModifiedBy>
  <cp:revision>17</cp:revision>
  <dcterms:created xsi:type="dcterms:W3CDTF">2025-02-03T00:23:10Z</dcterms:created>
  <dcterms:modified xsi:type="dcterms:W3CDTF">2025-02-04T04:31:18Z</dcterms:modified>
</cp:coreProperties>
</file>